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6" r:id="rId3"/>
    <p:sldId id="288" r:id="rId4"/>
    <p:sldId id="287" r:id="rId5"/>
    <p:sldId id="272" r:id="rId6"/>
    <p:sldId id="283" r:id="rId7"/>
    <p:sldId id="289" r:id="rId8"/>
    <p:sldId id="28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B47"/>
    <a:srgbClr val="016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02" y="1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A0931E-EA52-411C-832D-B43A974DEB37}" type="doc">
      <dgm:prSet loTypeId="urn:microsoft.com/office/officeart/2005/8/layout/vList3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A7C030-D6D5-48EE-99CD-D5D673596AC9}" type="pres">
      <dgm:prSet presAssocID="{7DA0931E-EA52-411C-832D-B43A974DEB3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7D5543A-5E24-4084-AB48-A99C6F6DF1CE}" type="presOf" srcId="{7DA0931E-EA52-411C-832D-B43A974DEB37}" destId="{8EA7C030-D6D5-48EE-99CD-D5D673596AC9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07A743-E0C8-4934-8E4D-B8B8ADDCE00C}" type="doc">
      <dgm:prSet loTypeId="urn:microsoft.com/office/officeart/2005/8/layout/default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B51684-6817-4DDD-A7B7-F6227FF35CBC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Управления безопасности промышленных предприятий</a:t>
          </a:r>
          <a:endParaRPr lang="ru-RU" sz="2400" b="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174E7C6E-B57F-40BF-82E2-6EC406AB125B}" type="parTrans" cxnId="{BC0B2D34-3921-4ABB-B58A-733EFC2A49BF}">
      <dgm:prSet/>
      <dgm:spPr/>
      <dgm:t>
        <a:bodyPr/>
        <a:lstStyle/>
        <a:p>
          <a:endParaRPr lang="ru-RU"/>
        </a:p>
      </dgm:t>
    </dgm:pt>
    <dgm:pt modelId="{E050EFE3-6AD2-4223-AF33-B9A665527648}" type="sibTrans" cxnId="{BC0B2D34-3921-4ABB-B58A-733EFC2A49BF}">
      <dgm:prSet/>
      <dgm:spPr/>
      <dgm:t>
        <a:bodyPr/>
        <a:lstStyle/>
        <a:p>
          <a:endParaRPr lang="ru-RU"/>
        </a:p>
      </dgm:t>
    </dgm:pt>
    <dgm:pt modelId="{76306381-53E0-488B-A11D-D8691D3A9D29}">
      <dgm:prSet phldrT="[Текст]" custT="1"/>
      <dgm:spPr/>
      <dgm:t>
        <a:bodyPr/>
        <a:lstStyle/>
        <a:p>
          <a:pPr algn="ctr"/>
          <a:r>
            <a:rPr lang="ru-RU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МЧС, службы пожарной безопасности компаний и фирм</a:t>
          </a:r>
          <a:endParaRPr lang="ru-RU" sz="2400" b="0" dirty="0">
            <a:solidFill>
              <a:schemeClr val="tx1"/>
            </a:solidFill>
            <a:latin typeface="+mn-lt"/>
          </a:endParaRPr>
        </a:p>
      </dgm:t>
    </dgm:pt>
    <dgm:pt modelId="{35CE2822-4587-4AC0-ADE7-1F820EE5FE6A}" type="parTrans" cxnId="{E05B461E-870C-4F81-AD72-B5EEF51B0F3E}">
      <dgm:prSet/>
      <dgm:spPr/>
      <dgm:t>
        <a:bodyPr/>
        <a:lstStyle/>
        <a:p>
          <a:endParaRPr lang="ru-RU"/>
        </a:p>
      </dgm:t>
    </dgm:pt>
    <dgm:pt modelId="{AD3314F1-EC03-47CC-80D4-27DA713B50F8}" type="sibTrans" cxnId="{E05B461E-870C-4F81-AD72-B5EEF51B0F3E}">
      <dgm:prSet/>
      <dgm:spPr/>
      <dgm:t>
        <a:bodyPr/>
        <a:lstStyle/>
        <a:p>
          <a:endParaRPr lang="ru-RU"/>
        </a:p>
      </dgm:t>
    </dgm:pt>
    <dgm:pt modelId="{65E30DA0-C8F0-43BE-A394-9F40BBEA73ED}">
      <dgm:prSet phldrT="[Текст]" custT="1"/>
      <dgm:spPr/>
      <dgm:t>
        <a:bodyPr/>
        <a:lstStyle/>
        <a:p>
          <a:r>
            <a:rPr lang="ru-RU" sz="2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Минтруд России, </a:t>
          </a:r>
        </a:p>
        <a:p>
          <a:r>
            <a:rPr lang="ru-RU" sz="2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Минприроды России, </a:t>
          </a:r>
        </a:p>
        <a:p>
          <a:r>
            <a:rPr lang="ru-RU" sz="22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Ростехнадзор</a:t>
          </a:r>
          <a:r>
            <a:rPr lang="ru-RU" sz="22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 </a:t>
          </a:r>
          <a:r>
            <a:rPr lang="ru-RU" sz="22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Росприроднадзор</a:t>
          </a:r>
          <a:endParaRPr lang="ru-RU" sz="2200" b="0" dirty="0">
            <a:solidFill>
              <a:schemeClr val="tx1"/>
            </a:solidFill>
            <a:latin typeface="+mn-lt"/>
          </a:endParaRPr>
        </a:p>
      </dgm:t>
    </dgm:pt>
    <dgm:pt modelId="{3EBB3A12-6B6B-49F8-9F4E-8A869B6BF071}" type="parTrans" cxnId="{20953200-C5B0-4EAC-BF56-9F7D83B80D99}">
      <dgm:prSet/>
      <dgm:spPr/>
      <dgm:t>
        <a:bodyPr/>
        <a:lstStyle/>
        <a:p>
          <a:endParaRPr lang="ru-RU"/>
        </a:p>
      </dgm:t>
    </dgm:pt>
    <dgm:pt modelId="{808BCCE9-525A-4CF1-9361-03E8DFDE1F50}" type="sibTrans" cxnId="{20953200-C5B0-4EAC-BF56-9F7D83B80D99}">
      <dgm:prSet/>
      <dgm:spPr/>
      <dgm:t>
        <a:bodyPr/>
        <a:lstStyle/>
        <a:p>
          <a:endParaRPr lang="ru-RU"/>
        </a:p>
      </dgm:t>
    </dgm:pt>
    <dgm:pt modelId="{E8C2A4BB-5EE5-4A0B-9A55-FFC8CEDC8D36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Руководителем, специалистом в области промышленной безопасности, охраны труда</a:t>
          </a:r>
          <a:endParaRPr lang="ru-RU" sz="2400" b="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D11B2EC-5F84-4857-A582-6EDDD5E55873}" type="parTrans" cxnId="{06E1F1D9-5BC7-4BAA-8622-C067F24C73E8}">
      <dgm:prSet/>
      <dgm:spPr/>
      <dgm:t>
        <a:bodyPr/>
        <a:lstStyle/>
        <a:p>
          <a:endParaRPr lang="ru-RU"/>
        </a:p>
      </dgm:t>
    </dgm:pt>
    <dgm:pt modelId="{E6FDCDF8-6368-44DB-A02C-2F0A15D7690E}" type="sibTrans" cxnId="{06E1F1D9-5BC7-4BAA-8622-C067F24C73E8}">
      <dgm:prSet/>
      <dgm:spPr/>
      <dgm:t>
        <a:bodyPr/>
        <a:lstStyle/>
        <a:p>
          <a:endParaRPr lang="ru-RU"/>
        </a:p>
      </dgm:t>
    </dgm:pt>
    <dgm:pt modelId="{C7D3655E-EFDB-4675-B206-41F74BED256D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Государственным инспектором труда; государственным инспектором по техническому надзору и контролю</a:t>
          </a:r>
          <a:endParaRPr lang="ru-RU" sz="2400" b="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844BEBAC-963A-4023-B81D-DC94EF34F82A}" type="parTrans" cxnId="{72E36FB1-782B-4C87-85B3-DAF55E3768BC}">
      <dgm:prSet/>
      <dgm:spPr/>
      <dgm:t>
        <a:bodyPr/>
        <a:lstStyle/>
        <a:p>
          <a:endParaRPr lang="ru-RU"/>
        </a:p>
      </dgm:t>
    </dgm:pt>
    <dgm:pt modelId="{E1B0267F-7DAE-4B54-8692-AD5604AEFA3A}" type="sibTrans" cxnId="{72E36FB1-782B-4C87-85B3-DAF55E3768BC}">
      <dgm:prSet/>
      <dgm:spPr/>
      <dgm:t>
        <a:bodyPr/>
        <a:lstStyle/>
        <a:p>
          <a:endParaRPr lang="ru-RU"/>
        </a:p>
      </dgm:t>
    </dgm:pt>
    <dgm:pt modelId="{958D2BB5-B6FA-428B-B81B-32D4CAAE80EF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Руководителем </a:t>
          </a:r>
          <a:r>
            <a:rPr lang="ru-RU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службы пожарной безопасности и защиты в ЧС</a:t>
          </a:r>
        </a:p>
        <a:p>
          <a:endParaRPr lang="ru-RU" sz="2400" b="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15D0A37E-8E3A-49FE-80FA-60F71DDA1F6F}" type="parTrans" cxnId="{4B3CC363-023A-4B04-9245-7C0101FF4075}">
      <dgm:prSet/>
      <dgm:spPr/>
      <dgm:t>
        <a:bodyPr/>
        <a:lstStyle/>
        <a:p>
          <a:endParaRPr lang="ru-RU"/>
        </a:p>
      </dgm:t>
    </dgm:pt>
    <dgm:pt modelId="{6D511A1F-BF59-40AB-B098-DCA2AF1B2AF5}" type="sibTrans" cxnId="{4B3CC363-023A-4B04-9245-7C0101FF4075}">
      <dgm:prSet/>
      <dgm:spPr/>
      <dgm:t>
        <a:bodyPr/>
        <a:lstStyle/>
        <a:p>
          <a:endParaRPr lang="ru-RU"/>
        </a:p>
      </dgm:t>
    </dgm:pt>
    <dgm:pt modelId="{17E75D24-6685-4130-861B-629E49D04A4E}" type="pres">
      <dgm:prSet presAssocID="{AC07A743-E0C8-4934-8E4D-B8B8ADDCE0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10D967-5F55-488A-B9AB-D43E0C19B98B}" type="pres">
      <dgm:prSet presAssocID="{DDB51684-6817-4DDD-A7B7-F6227FF35CBC}" presName="node" presStyleLbl="node1" presStyleIdx="0" presStyleCnt="6" custScaleX="60500" custScaleY="41423" custLinFactNeighborX="-33434" custLinFactNeighborY="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15E9A-CD7C-4791-8D40-ECDC0898F5CD}" type="pres">
      <dgm:prSet presAssocID="{E050EFE3-6AD2-4223-AF33-B9A665527648}" presName="sibTrans" presStyleCnt="0"/>
      <dgm:spPr/>
      <dgm:t>
        <a:bodyPr/>
        <a:lstStyle/>
        <a:p>
          <a:endParaRPr lang="ru-RU"/>
        </a:p>
      </dgm:t>
    </dgm:pt>
    <dgm:pt modelId="{0AAE7602-B4EC-4031-B8C5-92A9080F2809}" type="pres">
      <dgm:prSet presAssocID="{76306381-53E0-488B-A11D-D8691D3A9D29}" presName="node" presStyleLbl="node1" presStyleIdx="1" presStyleCnt="6" custScaleX="62116" custScaleY="39740" custLinFactNeighborX="-99536" custLinFactNeighborY="97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760FC-85E8-4A61-AB4D-54248A0AE180}" type="pres">
      <dgm:prSet presAssocID="{AD3314F1-EC03-47CC-80D4-27DA713B50F8}" presName="sibTrans" presStyleCnt="0"/>
      <dgm:spPr/>
      <dgm:t>
        <a:bodyPr/>
        <a:lstStyle/>
        <a:p>
          <a:endParaRPr lang="ru-RU"/>
        </a:p>
      </dgm:t>
    </dgm:pt>
    <dgm:pt modelId="{368E0457-FC73-4B31-9B9B-E192EE50DB6C}" type="pres">
      <dgm:prSet presAssocID="{65E30DA0-C8F0-43BE-A394-9F40BBEA73ED}" presName="node" presStyleLbl="node1" presStyleIdx="2" presStyleCnt="6" custScaleX="61101" custScaleY="43442" custLinFactNeighborX="-23995" custLinFactNeighborY="-12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056E0-B488-43F5-95BF-FCE46AE86C56}" type="pres">
      <dgm:prSet presAssocID="{808BCCE9-525A-4CF1-9361-03E8DFDE1F50}" presName="sibTrans" presStyleCnt="0"/>
      <dgm:spPr/>
    </dgm:pt>
    <dgm:pt modelId="{B4822D27-A932-4359-9EA4-1C85AFD46603}" type="pres">
      <dgm:prSet presAssocID="{E8C2A4BB-5EE5-4A0B-9A55-FFC8CEDC8D36}" presName="node" presStyleLbl="node1" presStyleIdx="3" presStyleCnt="6" custScaleX="81755" custScaleY="33243" custLinFactNeighborX="5327" custLinFactNeighborY="-61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2E4C1-AAAF-413A-96B7-132B7E09380F}" type="pres">
      <dgm:prSet presAssocID="{E6FDCDF8-6368-44DB-A02C-2F0A15D7690E}" presName="sibTrans" presStyleCnt="0"/>
      <dgm:spPr/>
    </dgm:pt>
    <dgm:pt modelId="{51755A6A-90C9-4034-BB76-8E5ED1857CE4}" type="pres">
      <dgm:prSet presAssocID="{C7D3655E-EFDB-4675-B206-41F74BED256D}" presName="node" presStyleLbl="node1" presStyleIdx="4" presStyleCnt="6" custScaleX="80665" custScaleY="39934" custLinFactNeighborX="88130" custLinFactNeighborY="-73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963FE-A305-47E8-BFDA-9F727DA21117}" type="pres">
      <dgm:prSet presAssocID="{E1B0267F-7DAE-4B54-8692-AD5604AEFA3A}" presName="sibTrans" presStyleCnt="0"/>
      <dgm:spPr/>
    </dgm:pt>
    <dgm:pt modelId="{217D417D-6152-4439-906B-3FEBA50B63A0}" type="pres">
      <dgm:prSet presAssocID="{958D2BB5-B6FA-428B-B81B-32D4CAAE80EF}" presName="node" presStyleLbl="node1" presStyleIdx="5" presStyleCnt="6" custScaleX="82220" custScaleY="45884" custLinFactNeighborX="-3877" custLinFactNeighborY="-23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B2D34-3921-4ABB-B58A-733EFC2A49BF}" srcId="{AC07A743-E0C8-4934-8E4D-B8B8ADDCE00C}" destId="{DDB51684-6817-4DDD-A7B7-F6227FF35CBC}" srcOrd="0" destOrd="0" parTransId="{174E7C6E-B57F-40BF-82E2-6EC406AB125B}" sibTransId="{E050EFE3-6AD2-4223-AF33-B9A665527648}"/>
    <dgm:cxn modelId="{F36AAA3D-35A6-4DAD-912D-2B2A9A63B103}" type="presOf" srcId="{C7D3655E-EFDB-4675-B206-41F74BED256D}" destId="{51755A6A-90C9-4034-BB76-8E5ED1857CE4}" srcOrd="0" destOrd="0" presId="urn:microsoft.com/office/officeart/2005/8/layout/default#1"/>
    <dgm:cxn modelId="{E05B461E-870C-4F81-AD72-B5EEF51B0F3E}" srcId="{AC07A743-E0C8-4934-8E4D-B8B8ADDCE00C}" destId="{76306381-53E0-488B-A11D-D8691D3A9D29}" srcOrd="1" destOrd="0" parTransId="{35CE2822-4587-4AC0-ADE7-1F820EE5FE6A}" sibTransId="{AD3314F1-EC03-47CC-80D4-27DA713B50F8}"/>
    <dgm:cxn modelId="{B9709C42-7177-4FC8-8758-B30AAB4B6AD9}" type="presOf" srcId="{958D2BB5-B6FA-428B-B81B-32D4CAAE80EF}" destId="{217D417D-6152-4439-906B-3FEBA50B63A0}" srcOrd="0" destOrd="0" presId="urn:microsoft.com/office/officeart/2005/8/layout/default#1"/>
    <dgm:cxn modelId="{555ADC29-2DEA-4D2D-BA44-43576897B151}" type="presOf" srcId="{65E30DA0-C8F0-43BE-A394-9F40BBEA73ED}" destId="{368E0457-FC73-4B31-9B9B-E192EE50DB6C}" srcOrd="0" destOrd="0" presId="urn:microsoft.com/office/officeart/2005/8/layout/default#1"/>
    <dgm:cxn modelId="{4D4DD5E9-B8CE-40E5-91F3-06DE006B7493}" type="presOf" srcId="{E8C2A4BB-5EE5-4A0B-9A55-FFC8CEDC8D36}" destId="{B4822D27-A932-4359-9EA4-1C85AFD46603}" srcOrd="0" destOrd="0" presId="urn:microsoft.com/office/officeart/2005/8/layout/default#1"/>
    <dgm:cxn modelId="{E19F87A7-FB34-4F2A-B467-AF2A63EA23F9}" type="presOf" srcId="{76306381-53E0-488B-A11D-D8691D3A9D29}" destId="{0AAE7602-B4EC-4031-B8C5-92A9080F2809}" srcOrd="0" destOrd="0" presId="urn:microsoft.com/office/officeart/2005/8/layout/default#1"/>
    <dgm:cxn modelId="{F1368BA6-8E82-46C6-B2BA-5FCD643F9650}" type="presOf" srcId="{AC07A743-E0C8-4934-8E4D-B8B8ADDCE00C}" destId="{17E75D24-6685-4130-861B-629E49D04A4E}" srcOrd="0" destOrd="0" presId="urn:microsoft.com/office/officeart/2005/8/layout/default#1"/>
    <dgm:cxn modelId="{20953200-C5B0-4EAC-BF56-9F7D83B80D99}" srcId="{AC07A743-E0C8-4934-8E4D-B8B8ADDCE00C}" destId="{65E30DA0-C8F0-43BE-A394-9F40BBEA73ED}" srcOrd="2" destOrd="0" parTransId="{3EBB3A12-6B6B-49F8-9F4E-8A869B6BF071}" sibTransId="{808BCCE9-525A-4CF1-9361-03E8DFDE1F50}"/>
    <dgm:cxn modelId="{06E1F1D9-5BC7-4BAA-8622-C067F24C73E8}" srcId="{AC07A743-E0C8-4934-8E4D-B8B8ADDCE00C}" destId="{E8C2A4BB-5EE5-4A0B-9A55-FFC8CEDC8D36}" srcOrd="3" destOrd="0" parTransId="{5D11B2EC-5F84-4857-A582-6EDDD5E55873}" sibTransId="{E6FDCDF8-6368-44DB-A02C-2F0A15D7690E}"/>
    <dgm:cxn modelId="{4B3CC363-023A-4B04-9245-7C0101FF4075}" srcId="{AC07A743-E0C8-4934-8E4D-B8B8ADDCE00C}" destId="{958D2BB5-B6FA-428B-B81B-32D4CAAE80EF}" srcOrd="5" destOrd="0" parTransId="{15D0A37E-8E3A-49FE-80FA-60F71DDA1F6F}" sibTransId="{6D511A1F-BF59-40AB-B098-DCA2AF1B2AF5}"/>
    <dgm:cxn modelId="{72E36FB1-782B-4C87-85B3-DAF55E3768BC}" srcId="{AC07A743-E0C8-4934-8E4D-B8B8ADDCE00C}" destId="{C7D3655E-EFDB-4675-B206-41F74BED256D}" srcOrd="4" destOrd="0" parTransId="{844BEBAC-963A-4023-B81D-DC94EF34F82A}" sibTransId="{E1B0267F-7DAE-4B54-8692-AD5604AEFA3A}"/>
    <dgm:cxn modelId="{23FC239D-FA25-49BA-A47D-3C75ECACA525}" type="presOf" srcId="{DDB51684-6817-4DDD-A7B7-F6227FF35CBC}" destId="{C710D967-5F55-488A-B9AB-D43E0C19B98B}" srcOrd="0" destOrd="0" presId="urn:microsoft.com/office/officeart/2005/8/layout/default#1"/>
    <dgm:cxn modelId="{CC66AD18-2767-4530-9281-E4A1870C39DE}" type="presParOf" srcId="{17E75D24-6685-4130-861B-629E49D04A4E}" destId="{C710D967-5F55-488A-B9AB-D43E0C19B98B}" srcOrd="0" destOrd="0" presId="urn:microsoft.com/office/officeart/2005/8/layout/default#1"/>
    <dgm:cxn modelId="{16198405-4656-41FA-98CF-830024E66CBC}" type="presParOf" srcId="{17E75D24-6685-4130-861B-629E49D04A4E}" destId="{7E615E9A-CD7C-4791-8D40-ECDC0898F5CD}" srcOrd="1" destOrd="0" presId="urn:microsoft.com/office/officeart/2005/8/layout/default#1"/>
    <dgm:cxn modelId="{AEE4C878-258E-41F1-9729-034BAB1C67CA}" type="presParOf" srcId="{17E75D24-6685-4130-861B-629E49D04A4E}" destId="{0AAE7602-B4EC-4031-B8C5-92A9080F2809}" srcOrd="2" destOrd="0" presId="urn:microsoft.com/office/officeart/2005/8/layout/default#1"/>
    <dgm:cxn modelId="{2767A1BF-06CA-4127-BE3B-2F7E5C9DE981}" type="presParOf" srcId="{17E75D24-6685-4130-861B-629E49D04A4E}" destId="{D34760FC-85E8-4A61-AB4D-54248A0AE180}" srcOrd="3" destOrd="0" presId="urn:microsoft.com/office/officeart/2005/8/layout/default#1"/>
    <dgm:cxn modelId="{5A2CC60B-1A6E-4AAF-A65E-788B039591F6}" type="presParOf" srcId="{17E75D24-6685-4130-861B-629E49D04A4E}" destId="{368E0457-FC73-4B31-9B9B-E192EE50DB6C}" srcOrd="4" destOrd="0" presId="urn:microsoft.com/office/officeart/2005/8/layout/default#1"/>
    <dgm:cxn modelId="{D6267FD5-C9E5-4878-82FB-A80C4E4DC8A6}" type="presParOf" srcId="{17E75D24-6685-4130-861B-629E49D04A4E}" destId="{CEA056E0-B488-43F5-95BF-FCE46AE86C56}" srcOrd="5" destOrd="0" presId="urn:microsoft.com/office/officeart/2005/8/layout/default#1"/>
    <dgm:cxn modelId="{878EDAF1-69B3-4EA5-AC58-2CF32CD111B8}" type="presParOf" srcId="{17E75D24-6685-4130-861B-629E49D04A4E}" destId="{B4822D27-A932-4359-9EA4-1C85AFD46603}" srcOrd="6" destOrd="0" presId="urn:microsoft.com/office/officeart/2005/8/layout/default#1"/>
    <dgm:cxn modelId="{FEBF8530-CE64-4FC0-9B00-D626E0E492E1}" type="presParOf" srcId="{17E75D24-6685-4130-861B-629E49D04A4E}" destId="{B012E4C1-AAAF-413A-96B7-132B7E09380F}" srcOrd="7" destOrd="0" presId="urn:microsoft.com/office/officeart/2005/8/layout/default#1"/>
    <dgm:cxn modelId="{375BF020-8894-4E21-A87A-28BB5E0E6111}" type="presParOf" srcId="{17E75D24-6685-4130-861B-629E49D04A4E}" destId="{51755A6A-90C9-4034-BB76-8E5ED1857CE4}" srcOrd="8" destOrd="0" presId="urn:microsoft.com/office/officeart/2005/8/layout/default#1"/>
    <dgm:cxn modelId="{7E4FE4D8-5D7F-42DF-87D5-9770D26E67B8}" type="presParOf" srcId="{17E75D24-6685-4130-861B-629E49D04A4E}" destId="{958963FE-A305-47E8-BFDA-9F727DA21117}" srcOrd="9" destOrd="0" presId="urn:microsoft.com/office/officeart/2005/8/layout/default#1"/>
    <dgm:cxn modelId="{C895A7EE-8DCE-4FE6-8449-AC05BFC42262}" type="presParOf" srcId="{17E75D24-6685-4130-861B-629E49D04A4E}" destId="{217D417D-6152-4439-906B-3FEBA50B63A0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A0931E-EA52-411C-832D-B43A974DEB37}" type="doc">
      <dgm:prSet loTypeId="urn:microsoft.com/office/officeart/2005/8/layout/vList3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A7C030-D6D5-48EE-99CD-D5D673596AC9}" type="pres">
      <dgm:prSet presAssocID="{7DA0931E-EA52-411C-832D-B43A974DEB3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7D5543A-5E24-4084-AB48-A99C6F6DF1CE}" type="presOf" srcId="{7DA0931E-EA52-411C-832D-B43A974DEB37}" destId="{8EA7C030-D6D5-48EE-99CD-D5D673596AC9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07A743-E0C8-4934-8E4D-B8B8ADDCE00C}" type="doc">
      <dgm:prSet loTypeId="urn:microsoft.com/office/officeart/2005/8/layout/default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B51684-6817-4DDD-A7B7-F6227FF35CBC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отделы информационной безопасности промышленных организаций, </a:t>
          </a:r>
          <a:r>
            <a:rPr lang="ru-RU" sz="20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Госкорпораций</a:t>
          </a:r>
          <a:endParaRPr lang="ru-RU" sz="2000" b="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174E7C6E-B57F-40BF-82E2-6EC406AB125B}" type="parTrans" cxnId="{BC0B2D34-3921-4ABB-B58A-733EFC2A49BF}">
      <dgm:prSet/>
      <dgm:spPr/>
      <dgm:t>
        <a:bodyPr/>
        <a:lstStyle/>
        <a:p>
          <a:endParaRPr lang="ru-RU"/>
        </a:p>
      </dgm:t>
    </dgm:pt>
    <dgm:pt modelId="{E050EFE3-6AD2-4223-AF33-B9A665527648}" type="sibTrans" cxnId="{BC0B2D34-3921-4ABB-B58A-733EFC2A49BF}">
      <dgm:prSet/>
      <dgm:spPr/>
      <dgm:t>
        <a:bodyPr/>
        <a:lstStyle/>
        <a:p>
          <a:endParaRPr lang="ru-RU"/>
        </a:p>
      </dgm:t>
    </dgm:pt>
    <dgm:pt modelId="{76306381-53E0-488B-A11D-D8691D3A9D29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компании, занимающиеся разработкой средств защиты информации</a:t>
          </a:r>
          <a:endParaRPr lang="ru-RU" sz="2400" b="0" dirty="0">
            <a:solidFill>
              <a:schemeClr val="tx1"/>
            </a:solidFill>
            <a:latin typeface="+mn-lt"/>
          </a:endParaRPr>
        </a:p>
      </dgm:t>
    </dgm:pt>
    <dgm:pt modelId="{35CE2822-4587-4AC0-ADE7-1F820EE5FE6A}" type="parTrans" cxnId="{E05B461E-870C-4F81-AD72-B5EEF51B0F3E}">
      <dgm:prSet/>
      <dgm:spPr/>
      <dgm:t>
        <a:bodyPr/>
        <a:lstStyle/>
        <a:p>
          <a:endParaRPr lang="ru-RU"/>
        </a:p>
      </dgm:t>
    </dgm:pt>
    <dgm:pt modelId="{AD3314F1-EC03-47CC-80D4-27DA713B50F8}" type="sibTrans" cxnId="{E05B461E-870C-4F81-AD72-B5EEF51B0F3E}">
      <dgm:prSet/>
      <dgm:spPr/>
      <dgm:t>
        <a:bodyPr/>
        <a:lstStyle/>
        <a:p>
          <a:endParaRPr lang="ru-RU"/>
        </a:p>
      </dgm:t>
    </dgm:pt>
    <dgm:pt modelId="{65E30DA0-C8F0-43BE-A394-9F40BBEA73ED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разработчик средств защиты информации, следователь по компьютерным преступлениям</a:t>
          </a:r>
          <a:endParaRPr lang="ru-RU" sz="2400" b="0" dirty="0">
            <a:solidFill>
              <a:schemeClr val="tx1"/>
            </a:solidFill>
            <a:latin typeface="+mn-lt"/>
          </a:endParaRPr>
        </a:p>
      </dgm:t>
    </dgm:pt>
    <dgm:pt modelId="{3EBB3A12-6B6B-49F8-9F4E-8A869B6BF071}" type="parTrans" cxnId="{20953200-C5B0-4EAC-BF56-9F7D83B80D99}">
      <dgm:prSet/>
      <dgm:spPr/>
      <dgm:t>
        <a:bodyPr/>
        <a:lstStyle/>
        <a:p>
          <a:endParaRPr lang="ru-RU"/>
        </a:p>
      </dgm:t>
    </dgm:pt>
    <dgm:pt modelId="{808BCCE9-525A-4CF1-9361-03E8DFDE1F50}" type="sibTrans" cxnId="{20953200-C5B0-4EAC-BF56-9F7D83B80D99}">
      <dgm:prSet/>
      <dgm:spPr/>
      <dgm:t>
        <a:bodyPr/>
        <a:lstStyle/>
        <a:p>
          <a:endParaRPr lang="ru-RU"/>
        </a:p>
      </dgm:t>
    </dgm:pt>
    <dgm:pt modelId="{74984E47-6199-4FCC-9BDA-DD1A46626E8A}">
      <dgm:prSet phldrT="[Текст]" custT="1"/>
      <dgm:spPr/>
      <dgm:t>
        <a:bodyPr/>
        <a:lstStyle/>
        <a:p>
          <a:endParaRPr lang="ru-RU" sz="2400" b="0" dirty="0" smtClean="0">
            <a:solidFill>
              <a:schemeClr val="accent1">
                <a:lumMod val="50000"/>
              </a:schemeClr>
            </a:solidFill>
            <a:latin typeface="+mn-lt"/>
            <a:cs typeface="Times New Roman" pitchFamily="18" charset="0"/>
          </a:endParaRPr>
        </a:p>
        <a:p>
          <a:r>
            <a:rPr lang="ru-RU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министерство внутренних дел России,  министерство обороны России </a:t>
          </a:r>
        </a:p>
        <a:p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E199D2C5-CB5D-4148-9CB8-F51CE3E4E3F3}" type="parTrans" cxnId="{E1BC28D2-143C-4BAF-B805-E1BF8E2A4491}">
      <dgm:prSet/>
      <dgm:spPr/>
      <dgm:t>
        <a:bodyPr/>
        <a:lstStyle/>
        <a:p>
          <a:endParaRPr lang="ru-RU"/>
        </a:p>
      </dgm:t>
    </dgm:pt>
    <dgm:pt modelId="{F2FCA222-D81E-4FB0-A7A3-06B06AE24AAB}" type="sibTrans" cxnId="{E1BC28D2-143C-4BAF-B805-E1BF8E2A4491}">
      <dgm:prSet/>
      <dgm:spPr/>
      <dgm:t>
        <a:bodyPr/>
        <a:lstStyle/>
        <a:p>
          <a:endParaRPr lang="ru-RU"/>
        </a:p>
      </dgm:t>
    </dgm:pt>
    <dgm:pt modelId="{0187F1D4-E6A3-4EB7-9A6A-40DD74C0845B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программист, </a:t>
          </a:r>
          <a:r>
            <a:rPr lang="ru-RU" sz="2400" dirty="0" smtClean="0">
              <a:solidFill>
                <a:schemeClr val="tx1"/>
              </a:solidFill>
            </a:rPr>
            <a:t>специалист по </a:t>
          </a:r>
          <a:r>
            <a:rPr lang="ru-RU" sz="2400" dirty="0" err="1" smtClean="0">
              <a:solidFill>
                <a:schemeClr val="tx1"/>
              </a:solidFill>
            </a:rPr>
            <a:t>кибербезопасности</a:t>
          </a:r>
          <a:r>
            <a:rPr lang="ru-RU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endParaRPr lang="ru-RU" sz="2400" b="0" dirty="0">
            <a:solidFill>
              <a:schemeClr val="tx1"/>
            </a:solidFill>
            <a:latin typeface="+mn-lt"/>
          </a:endParaRPr>
        </a:p>
      </dgm:t>
    </dgm:pt>
    <dgm:pt modelId="{6E9352A4-CE9C-47AC-A76B-E265B6628604}" type="sibTrans" cxnId="{6F0657C3-E209-4650-8F25-6C9712C2A9D9}">
      <dgm:prSet/>
      <dgm:spPr/>
      <dgm:t>
        <a:bodyPr/>
        <a:lstStyle/>
        <a:p>
          <a:endParaRPr lang="ru-RU"/>
        </a:p>
      </dgm:t>
    </dgm:pt>
    <dgm:pt modelId="{4BCD9377-9555-4657-A7A3-1D4186F0947E}" type="parTrans" cxnId="{6F0657C3-E209-4650-8F25-6C9712C2A9D9}">
      <dgm:prSet/>
      <dgm:spPr/>
      <dgm:t>
        <a:bodyPr/>
        <a:lstStyle/>
        <a:p>
          <a:endParaRPr lang="ru-RU"/>
        </a:p>
      </dgm:t>
    </dgm:pt>
    <dgm:pt modelId="{4DB1D57D-9099-405B-96CA-6E0B4B6AD16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эксперт по компьютерной безопасности</a:t>
          </a:r>
          <a:endParaRPr lang="ru-RU" b="0" dirty="0">
            <a:solidFill>
              <a:schemeClr val="tx1"/>
            </a:solidFill>
            <a:latin typeface="+mn-lt"/>
          </a:endParaRPr>
        </a:p>
      </dgm:t>
    </dgm:pt>
    <dgm:pt modelId="{5D93560C-0DE2-4AFD-8DEE-91A0638563DA}" type="parTrans" cxnId="{BC39887D-A90D-4D1F-9B22-2374235DDEAC}">
      <dgm:prSet/>
      <dgm:spPr/>
      <dgm:t>
        <a:bodyPr/>
        <a:lstStyle/>
        <a:p>
          <a:endParaRPr lang="ru-RU"/>
        </a:p>
      </dgm:t>
    </dgm:pt>
    <dgm:pt modelId="{D454643D-1BD6-4324-ADFA-98CB3EB0E312}" type="sibTrans" cxnId="{BC39887D-A90D-4D1F-9B22-2374235DDEAC}">
      <dgm:prSet/>
      <dgm:spPr/>
      <dgm:t>
        <a:bodyPr/>
        <a:lstStyle/>
        <a:p>
          <a:endParaRPr lang="ru-RU"/>
        </a:p>
      </dgm:t>
    </dgm:pt>
    <dgm:pt modelId="{17E75D24-6685-4130-861B-629E49D04A4E}" type="pres">
      <dgm:prSet presAssocID="{AC07A743-E0C8-4934-8E4D-B8B8ADDCE0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10D967-5F55-488A-B9AB-D43E0C19B98B}" type="pres">
      <dgm:prSet presAssocID="{DDB51684-6817-4DDD-A7B7-F6227FF35CBC}" presName="node" presStyleLbl="node1" presStyleIdx="0" presStyleCnt="6" custScaleX="102633" custLinFactNeighborX="-13163" custLinFactNeighborY="-39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15E9A-CD7C-4791-8D40-ECDC0898F5CD}" type="pres">
      <dgm:prSet presAssocID="{E050EFE3-6AD2-4223-AF33-B9A665527648}" presName="sibTrans" presStyleCnt="0"/>
      <dgm:spPr/>
      <dgm:t>
        <a:bodyPr/>
        <a:lstStyle/>
        <a:p>
          <a:endParaRPr lang="ru-RU"/>
        </a:p>
      </dgm:t>
    </dgm:pt>
    <dgm:pt modelId="{B8B84F24-C6F3-4D94-917B-C0903F334622}" type="pres">
      <dgm:prSet presAssocID="{0187F1D4-E6A3-4EB7-9A6A-40DD74C0845B}" presName="node" presStyleLbl="node1" presStyleIdx="1" presStyleCnt="6" custScaleX="118352" custScaleY="86805" custLinFactNeighborX="78282" custLinFactNeighborY="-47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24D7D-AFBE-4FF2-97B6-C6471AD99A0B}" type="pres">
      <dgm:prSet presAssocID="{6E9352A4-CE9C-47AC-A76B-E265B6628604}" presName="sibTrans" presStyleCnt="0"/>
      <dgm:spPr/>
      <dgm:t>
        <a:bodyPr/>
        <a:lstStyle/>
        <a:p>
          <a:endParaRPr lang="ru-RU"/>
        </a:p>
      </dgm:t>
    </dgm:pt>
    <dgm:pt modelId="{0AAE7602-B4EC-4031-B8C5-92A9080F2809}" type="pres">
      <dgm:prSet presAssocID="{76306381-53E0-488B-A11D-D8691D3A9D29}" presName="node" presStyleLbl="node1" presStyleIdx="2" presStyleCnt="6" custScaleX="101726" custScaleY="89641" custLinFactX="-100000" custLinFactNeighborX="-163102" custLinFactNeighborY="60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760FC-85E8-4A61-AB4D-54248A0AE180}" type="pres">
      <dgm:prSet presAssocID="{AD3314F1-EC03-47CC-80D4-27DA713B50F8}" presName="sibTrans" presStyleCnt="0"/>
      <dgm:spPr/>
      <dgm:t>
        <a:bodyPr/>
        <a:lstStyle/>
        <a:p>
          <a:endParaRPr lang="ru-RU"/>
        </a:p>
      </dgm:t>
    </dgm:pt>
    <dgm:pt modelId="{368E0457-FC73-4B31-9B9B-E192EE50DB6C}" type="pres">
      <dgm:prSet presAssocID="{65E30DA0-C8F0-43BE-A394-9F40BBEA73ED}" presName="node" presStyleLbl="node1" presStyleIdx="3" presStyleCnt="6" custScaleX="116298" custScaleY="98835" custLinFactX="100000" custLinFactNeighborX="102585" custLinFactNeighborY="-55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806C0-ADF4-4646-BC88-E1A5A6EDF9AE}" type="pres">
      <dgm:prSet presAssocID="{808BCCE9-525A-4CF1-9361-03E8DFDE1F50}" presName="sibTrans" presStyleCnt="0"/>
      <dgm:spPr/>
      <dgm:t>
        <a:bodyPr/>
        <a:lstStyle/>
        <a:p>
          <a:endParaRPr lang="ru-RU"/>
        </a:p>
      </dgm:t>
    </dgm:pt>
    <dgm:pt modelId="{1244DF49-4253-4634-B009-1DE675C4F88B}" type="pres">
      <dgm:prSet presAssocID="{74984E47-6199-4FCC-9BDA-DD1A46626E8A}" presName="node" presStyleLbl="node1" presStyleIdx="4" presStyleCnt="6" custScaleX="102991" custScaleY="94853" custLinFactX="-75831" custLinFactNeighborX="-100000" custLinFactNeighborY="71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DD2E5-485E-47EA-ABC6-C717BB8FFD5C}" type="pres">
      <dgm:prSet presAssocID="{F2FCA222-D81E-4FB0-A7A3-06B06AE24AAB}" presName="sibTrans" presStyleCnt="0"/>
      <dgm:spPr/>
    </dgm:pt>
    <dgm:pt modelId="{D1D46F21-88CB-45FB-974B-8CF4E46E570B}" type="pres">
      <dgm:prSet presAssocID="{4DB1D57D-9099-405B-96CA-6E0B4B6AD165}" presName="node" presStyleLbl="node1" presStyleIdx="5" presStyleCnt="6" custScaleX="120922" custScaleY="67130" custLinFactNeighborX="-38480" custLinFactNeighborY="38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B2D34-3921-4ABB-B58A-733EFC2A49BF}" srcId="{AC07A743-E0C8-4934-8E4D-B8B8ADDCE00C}" destId="{DDB51684-6817-4DDD-A7B7-F6227FF35CBC}" srcOrd="0" destOrd="0" parTransId="{174E7C6E-B57F-40BF-82E2-6EC406AB125B}" sibTransId="{E050EFE3-6AD2-4223-AF33-B9A665527648}"/>
    <dgm:cxn modelId="{0656CCD0-5D8B-46BE-8695-0B638F3E9F10}" type="presOf" srcId="{74984E47-6199-4FCC-9BDA-DD1A46626E8A}" destId="{1244DF49-4253-4634-B009-1DE675C4F88B}" srcOrd="0" destOrd="0" presId="urn:microsoft.com/office/officeart/2005/8/layout/default#1"/>
    <dgm:cxn modelId="{E05B461E-870C-4F81-AD72-B5EEF51B0F3E}" srcId="{AC07A743-E0C8-4934-8E4D-B8B8ADDCE00C}" destId="{76306381-53E0-488B-A11D-D8691D3A9D29}" srcOrd="2" destOrd="0" parTransId="{35CE2822-4587-4AC0-ADE7-1F820EE5FE6A}" sibTransId="{AD3314F1-EC03-47CC-80D4-27DA713B50F8}"/>
    <dgm:cxn modelId="{555ADC29-2DEA-4D2D-BA44-43576897B151}" type="presOf" srcId="{65E30DA0-C8F0-43BE-A394-9F40BBEA73ED}" destId="{368E0457-FC73-4B31-9B9B-E192EE50DB6C}" srcOrd="0" destOrd="0" presId="urn:microsoft.com/office/officeart/2005/8/layout/default#1"/>
    <dgm:cxn modelId="{6F0657C3-E209-4650-8F25-6C9712C2A9D9}" srcId="{AC07A743-E0C8-4934-8E4D-B8B8ADDCE00C}" destId="{0187F1D4-E6A3-4EB7-9A6A-40DD74C0845B}" srcOrd="1" destOrd="0" parTransId="{4BCD9377-9555-4657-A7A3-1D4186F0947E}" sibTransId="{6E9352A4-CE9C-47AC-A76B-E265B6628604}"/>
    <dgm:cxn modelId="{E19F87A7-FB34-4F2A-B467-AF2A63EA23F9}" type="presOf" srcId="{76306381-53E0-488B-A11D-D8691D3A9D29}" destId="{0AAE7602-B4EC-4031-B8C5-92A9080F2809}" srcOrd="0" destOrd="0" presId="urn:microsoft.com/office/officeart/2005/8/layout/default#1"/>
    <dgm:cxn modelId="{F1368BA6-8E82-46C6-B2BA-5FCD643F9650}" type="presOf" srcId="{AC07A743-E0C8-4934-8E4D-B8B8ADDCE00C}" destId="{17E75D24-6685-4130-861B-629E49D04A4E}" srcOrd="0" destOrd="0" presId="urn:microsoft.com/office/officeart/2005/8/layout/default#1"/>
    <dgm:cxn modelId="{20953200-C5B0-4EAC-BF56-9F7D83B80D99}" srcId="{AC07A743-E0C8-4934-8E4D-B8B8ADDCE00C}" destId="{65E30DA0-C8F0-43BE-A394-9F40BBEA73ED}" srcOrd="3" destOrd="0" parTransId="{3EBB3A12-6B6B-49F8-9F4E-8A869B6BF071}" sibTransId="{808BCCE9-525A-4CF1-9361-03E8DFDE1F50}"/>
    <dgm:cxn modelId="{E1BC28D2-143C-4BAF-B805-E1BF8E2A4491}" srcId="{AC07A743-E0C8-4934-8E4D-B8B8ADDCE00C}" destId="{74984E47-6199-4FCC-9BDA-DD1A46626E8A}" srcOrd="4" destOrd="0" parTransId="{E199D2C5-CB5D-4148-9CB8-F51CE3E4E3F3}" sibTransId="{F2FCA222-D81E-4FB0-A7A3-06B06AE24AAB}"/>
    <dgm:cxn modelId="{87C93ED9-756C-4BBF-A096-3E0EDA9E4758}" type="presOf" srcId="{0187F1D4-E6A3-4EB7-9A6A-40DD74C0845B}" destId="{B8B84F24-C6F3-4D94-917B-C0903F334622}" srcOrd="0" destOrd="0" presId="urn:microsoft.com/office/officeart/2005/8/layout/default#1"/>
    <dgm:cxn modelId="{BC39887D-A90D-4D1F-9B22-2374235DDEAC}" srcId="{AC07A743-E0C8-4934-8E4D-B8B8ADDCE00C}" destId="{4DB1D57D-9099-405B-96CA-6E0B4B6AD165}" srcOrd="5" destOrd="0" parTransId="{5D93560C-0DE2-4AFD-8DEE-91A0638563DA}" sibTransId="{D454643D-1BD6-4324-ADFA-98CB3EB0E312}"/>
    <dgm:cxn modelId="{E81674BF-7314-48A5-BB86-12485CC9FD9F}" type="presOf" srcId="{4DB1D57D-9099-405B-96CA-6E0B4B6AD165}" destId="{D1D46F21-88CB-45FB-974B-8CF4E46E570B}" srcOrd="0" destOrd="0" presId="urn:microsoft.com/office/officeart/2005/8/layout/default#1"/>
    <dgm:cxn modelId="{23FC239D-FA25-49BA-A47D-3C75ECACA525}" type="presOf" srcId="{DDB51684-6817-4DDD-A7B7-F6227FF35CBC}" destId="{C710D967-5F55-488A-B9AB-D43E0C19B98B}" srcOrd="0" destOrd="0" presId="urn:microsoft.com/office/officeart/2005/8/layout/default#1"/>
    <dgm:cxn modelId="{CC66AD18-2767-4530-9281-E4A1870C39DE}" type="presParOf" srcId="{17E75D24-6685-4130-861B-629E49D04A4E}" destId="{C710D967-5F55-488A-B9AB-D43E0C19B98B}" srcOrd="0" destOrd="0" presId="urn:microsoft.com/office/officeart/2005/8/layout/default#1"/>
    <dgm:cxn modelId="{16198405-4656-41FA-98CF-830024E66CBC}" type="presParOf" srcId="{17E75D24-6685-4130-861B-629E49D04A4E}" destId="{7E615E9A-CD7C-4791-8D40-ECDC0898F5CD}" srcOrd="1" destOrd="0" presId="urn:microsoft.com/office/officeart/2005/8/layout/default#1"/>
    <dgm:cxn modelId="{C7307170-3145-49AC-A351-C6F0118BB9BB}" type="presParOf" srcId="{17E75D24-6685-4130-861B-629E49D04A4E}" destId="{B8B84F24-C6F3-4D94-917B-C0903F334622}" srcOrd="2" destOrd="0" presId="urn:microsoft.com/office/officeart/2005/8/layout/default#1"/>
    <dgm:cxn modelId="{3E1CFAAF-6448-4489-9152-23B0B3F42317}" type="presParOf" srcId="{17E75D24-6685-4130-861B-629E49D04A4E}" destId="{2BB24D7D-AFBE-4FF2-97B6-C6471AD99A0B}" srcOrd="3" destOrd="0" presId="urn:microsoft.com/office/officeart/2005/8/layout/default#1"/>
    <dgm:cxn modelId="{AEE4C878-258E-41F1-9729-034BAB1C67CA}" type="presParOf" srcId="{17E75D24-6685-4130-861B-629E49D04A4E}" destId="{0AAE7602-B4EC-4031-B8C5-92A9080F2809}" srcOrd="4" destOrd="0" presId="urn:microsoft.com/office/officeart/2005/8/layout/default#1"/>
    <dgm:cxn modelId="{2767A1BF-06CA-4127-BE3B-2F7E5C9DE981}" type="presParOf" srcId="{17E75D24-6685-4130-861B-629E49D04A4E}" destId="{D34760FC-85E8-4A61-AB4D-54248A0AE180}" srcOrd="5" destOrd="0" presId="urn:microsoft.com/office/officeart/2005/8/layout/default#1"/>
    <dgm:cxn modelId="{5A2CC60B-1A6E-4AAF-A65E-788B039591F6}" type="presParOf" srcId="{17E75D24-6685-4130-861B-629E49D04A4E}" destId="{368E0457-FC73-4B31-9B9B-E192EE50DB6C}" srcOrd="6" destOrd="0" presId="urn:microsoft.com/office/officeart/2005/8/layout/default#1"/>
    <dgm:cxn modelId="{B143E2B4-F176-438E-83EA-52F01C224286}" type="presParOf" srcId="{17E75D24-6685-4130-861B-629E49D04A4E}" destId="{11B806C0-ADF4-4646-BC88-E1A5A6EDF9AE}" srcOrd="7" destOrd="0" presId="urn:microsoft.com/office/officeart/2005/8/layout/default#1"/>
    <dgm:cxn modelId="{7199FEFC-A8DE-407C-8533-658FC75722B5}" type="presParOf" srcId="{17E75D24-6685-4130-861B-629E49D04A4E}" destId="{1244DF49-4253-4634-B009-1DE675C4F88B}" srcOrd="8" destOrd="0" presId="urn:microsoft.com/office/officeart/2005/8/layout/default#1"/>
    <dgm:cxn modelId="{EF628688-1A83-46FB-94A9-CCA4A977585A}" type="presParOf" srcId="{17E75D24-6685-4130-861B-629E49D04A4E}" destId="{382DD2E5-485E-47EA-ABC6-C717BB8FFD5C}" srcOrd="9" destOrd="0" presId="urn:microsoft.com/office/officeart/2005/8/layout/default#1"/>
    <dgm:cxn modelId="{5995D54A-7BDA-419B-AABB-77F71B9DA2F8}" type="presParOf" srcId="{17E75D24-6685-4130-861B-629E49D04A4E}" destId="{D1D46F21-88CB-45FB-974B-8CF4E46E570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2DC790-BF64-465E-A46D-E110D26B38E9}" type="doc">
      <dgm:prSet loTypeId="urn:microsoft.com/office/officeart/2005/8/layout/hierarchy3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F3AD28-CBD8-43EC-9B9F-E8B2DE24616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+mn-lt"/>
            </a:rPr>
            <a:t>20.03.01 </a:t>
          </a:r>
          <a:r>
            <a:rPr lang="ru-RU" dirty="0" err="1" smtClean="0">
              <a:solidFill>
                <a:schemeClr val="tx1"/>
              </a:solidFill>
              <a:latin typeface="+mn-lt"/>
            </a:rPr>
            <a:t>Техносферная</a:t>
          </a:r>
          <a:r>
            <a:rPr lang="ru-RU" dirty="0" smtClean="0">
              <a:solidFill>
                <a:schemeClr val="tx1"/>
              </a:solidFill>
              <a:latin typeface="+mn-lt"/>
            </a:rPr>
            <a:t> безопасность</a:t>
          </a:r>
        </a:p>
        <a:p>
          <a:r>
            <a:rPr lang="ru-RU" b="1" dirty="0" smtClean="0">
              <a:solidFill>
                <a:schemeClr val="tx1"/>
              </a:solidFill>
              <a:latin typeface="+mn-lt"/>
            </a:rPr>
            <a:t>40 бюджетных мест</a:t>
          </a:r>
          <a:endParaRPr lang="ru-RU" b="1" dirty="0">
            <a:solidFill>
              <a:schemeClr val="tx1"/>
            </a:solidFill>
            <a:latin typeface="+mn-lt"/>
          </a:endParaRPr>
        </a:p>
      </dgm:t>
    </dgm:pt>
    <dgm:pt modelId="{E495EF89-8906-47D4-87AB-F48F275E6F3D}" type="parTrans" cxnId="{D824572D-3424-4F8A-8AE5-23B7789B7CA5}">
      <dgm:prSet/>
      <dgm:spPr/>
      <dgm:t>
        <a:bodyPr/>
        <a:lstStyle/>
        <a:p>
          <a:endParaRPr lang="ru-RU"/>
        </a:p>
      </dgm:t>
    </dgm:pt>
    <dgm:pt modelId="{E0623573-1679-4802-9271-BF70AFF527D9}" type="sibTrans" cxnId="{D824572D-3424-4F8A-8AE5-23B7789B7CA5}">
      <dgm:prSet/>
      <dgm:spPr/>
      <dgm:t>
        <a:bodyPr/>
        <a:lstStyle/>
        <a:p>
          <a:endParaRPr lang="ru-RU"/>
        </a:p>
      </dgm:t>
    </dgm:pt>
    <dgm:pt modelId="{FE2E3E8B-5643-4B36-BD46-D52AC2EBAC0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Выпускники школ</a:t>
          </a:r>
        </a:p>
        <a:p>
          <a:r>
            <a:rPr lang="ru-RU" sz="2000" dirty="0" smtClean="0">
              <a:solidFill>
                <a:schemeClr val="tx1"/>
              </a:solidFill>
            </a:rPr>
            <a:t>Поступление по результатам ЕГЭ. Минимальные проходные баллы: информатика/физика - 40 баллов, русский язык - 40 баллов, математика (профильная) - 39 баллов</a:t>
          </a:r>
          <a:endParaRPr lang="ru-RU" sz="2000" dirty="0">
            <a:solidFill>
              <a:schemeClr val="tx1"/>
            </a:solidFill>
          </a:endParaRPr>
        </a:p>
      </dgm:t>
    </dgm:pt>
    <dgm:pt modelId="{5EE7D3CF-7C3C-495C-8238-40843F3594EB}" type="parTrans" cxnId="{25132358-B825-4D31-8F3D-01E61A693A39}">
      <dgm:prSet/>
      <dgm:spPr/>
      <dgm:t>
        <a:bodyPr/>
        <a:lstStyle/>
        <a:p>
          <a:endParaRPr lang="ru-RU"/>
        </a:p>
      </dgm:t>
    </dgm:pt>
    <dgm:pt modelId="{88E2B03A-E842-4671-861F-C8970745BC50}" type="sibTrans" cxnId="{25132358-B825-4D31-8F3D-01E61A693A39}">
      <dgm:prSet/>
      <dgm:spPr/>
      <dgm:t>
        <a:bodyPr/>
        <a:lstStyle/>
        <a:p>
          <a:endParaRPr lang="ru-RU"/>
        </a:p>
      </dgm:t>
    </dgm:pt>
    <dgm:pt modelId="{7C826EB5-4370-4646-BD4B-5B89BB009A53}">
      <dgm:prSet phldrT="[Текст]" custT="1"/>
      <dgm:spPr/>
      <dgm:t>
        <a:bodyPr/>
        <a:lstStyle/>
        <a:p>
          <a:endParaRPr lang="ru-RU" sz="20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ru-RU" sz="2000" dirty="0" smtClean="0">
              <a:solidFill>
                <a:schemeClr val="tx1"/>
              </a:solidFill>
            </a:rPr>
            <a:t>Выпускники </a:t>
          </a:r>
          <a:r>
            <a:rPr lang="ru-RU" sz="2000" dirty="0" err="1" smtClean="0">
              <a:solidFill>
                <a:schemeClr val="tx1"/>
              </a:solidFill>
            </a:rPr>
            <a:t>СПО</a:t>
          </a:r>
          <a:endParaRPr lang="ru-RU" sz="2000" dirty="0" smtClean="0">
            <a:solidFill>
              <a:schemeClr val="tx1"/>
            </a:solidFill>
          </a:endParaRPr>
        </a:p>
        <a:p>
          <a:r>
            <a:rPr lang="ru-RU" sz="2000" dirty="0" smtClean="0">
              <a:solidFill>
                <a:schemeClr val="tx1"/>
              </a:solidFill>
            </a:rPr>
            <a:t>Вступительное испытание на базе ТГУ по предметам.  Минимальные проходные баллы</a:t>
          </a:r>
          <a:r>
            <a:rPr lang="ru-RU" sz="2000" smtClean="0">
              <a:solidFill>
                <a:schemeClr val="tx1"/>
              </a:solidFill>
            </a:rPr>
            <a:t>: информатика/физика </a:t>
          </a:r>
          <a:r>
            <a:rPr lang="ru-RU" sz="2000" dirty="0" smtClean="0">
              <a:solidFill>
                <a:schemeClr val="tx1"/>
              </a:solidFill>
            </a:rPr>
            <a:t>- 40 баллов, русский язык - 40 баллов, математика (профильная) - 39 баллов.</a:t>
          </a:r>
        </a:p>
        <a:p>
          <a:endParaRPr lang="ru-RU" sz="2000" dirty="0">
            <a:solidFill>
              <a:schemeClr val="accent1">
                <a:lumMod val="50000"/>
              </a:schemeClr>
            </a:solidFill>
          </a:endParaRPr>
        </a:p>
      </dgm:t>
    </dgm:pt>
    <dgm:pt modelId="{AD098777-9B91-4633-9972-A12F654C8580}" type="parTrans" cxnId="{34DBE567-7185-409F-8A42-DB192F2718E9}">
      <dgm:prSet/>
      <dgm:spPr/>
      <dgm:t>
        <a:bodyPr/>
        <a:lstStyle/>
        <a:p>
          <a:endParaRPr lang="ru-RU"/>
        </a:p>
      </dgm:t>
    </dgm:pt>
    <dgm:pt modelId="{621C4766-A1CF-431C-AA59-E8358FF496B0}" type="sibTrans" cxnId="{34DBE567-7185-409F-8A42-DB192F2718E9}">
      <dgm:prSet/>
      <dgm:spPr/>
      <dgm:t>
        <a:bodyPr/>
        <a:lstStyle/>
        <a:p>
          <a:endParaRPr lang="ru-RU"/>
        </a:p>
      </dgm:t>
    </dgm:pt>
    <dgm:pt modelId="{BF867F28-FD58-46B2-BF98-EEC369438A5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09.03.03 Прикладная информатика</a:t>
          </a:r>
        </a:p>
        <a:p>
          <a:r>
            <a:rPr lang="ru-RU" b="1" dirty="0" smtClean="0">
              <a:solidFill>
                <a:schemeClr val="tx1"/>
              </a:solidFill>
            </a:rPr>
            <a:t>13 бюджетных мест</a:t>
          </a:r>
          <a:endParaRPr lang="ru-RU" b="1" dirty="0">
            <a:solidFill>
              <a:schemeClr val="tx1"/>
            </a:solidFill>
          </a:endParaRPr>
        </a:p>
      </dgm:t>
    </dgm:pt>
    <dgm:pt modelId="{719DB9E0-830C-496D-9BBA-0B4582EF8C59}" type="parTrans" cxnId="{6050485F-86D4-467A-A15C-54E5382D2F40}">
      <dgm:prSet/>
      <dgm:spPr/>
      <dgm:t>
        <a:bodyPr/>
        <a:lstStyle/>
        <a:p>
          <a:endParaRPr lang="ru-RU"/>
        </a:p>
      </dgm:t>
    </dgm:pt>
    <dgm:pt modelId="{BEFFEB67-1181-4F57-9281-1C9E4409A695}" type="sibTrans" cxnId="{6050485F-86D4-467A-A15C-54E5382D2F40}">
      <dgm:prSet/>
      <dgm:spPr/>
      <dgm:t>
        <a:bodyPr/>
        <a:lstStyle/>
        <a:p>
          <a:endParaRPr lang="ru-RU"/>
        </a:p>
      </dgm:t>
    </dgm:pt>
    <dgm:pt modelId="{95C9B527-6448-4601-BCD1-1737071E9526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Выпускники школ</a:t>
          </a:r>
        </a:p>
        <a:p>
          <a:r>
            <a:rPr lang="ru-RU" sz="2000" dirty="0" smtClean="0">
              <a:solidFill>
                <a:schemeClr val="tx1"/>
              </a:solidFill>
            </a:rPr>
            <a:t>Поступление по результатам ЕГЭ. Минимальные проходные баллы: информатика - 40 баллов, русский язык - 40 баллов, математика (профильная) - 39 баллов</a:t>
          </a:r>
          <a:endParaRPr lang="ru-RU" sz="2000" b="0" dirty="0">
            <a:solidFill>
              <a:schemeClr val="tx1"/>
            </a:solidFill>
          </a:endParaRPr>
        </a:p>
      </dgm:t>
    </dgm:pt>
    <dgm:pt modelId="{915D7488-664A-4F7B-BFB5-8D7B14A7B354}" type="sibTrans" cxnId="{60F0EEF7-2AAD-48D0-A002-20A1B6A0883F}">
      <dgm:prSet/>
      <dgm:spPr/>
      <dgm:t>
        <a:bodyPr/>
        <a:lstStyle/>
        <a:p>
          <a:endParaRPr lang="ru-RU"/>
        </a:p>
      </dgm:t>
    </dgm:pt>
    <dgm:pt modelId="{52E246B9-0A06-470D-B051-445E04FE8D76}" type="parTrans" cxnId="{60F0EEF7-2AAD-48D0-A002-20A1B6A0883F}">
      <dgm:prSet/>
      <dgm:spPr/>
      <dgm:t>
        <a:bodyPr/>
        <a:lstStyle/>
        <a:p>
          <a:endParaRPr lang="ru-RU"/>
        </a:p>
      </dgm:t>
    </dgm:pt>
    <dgm:pt modelId="{799DB981-D92F-4860-9580-72D659D612BA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Выпускники </a:t>
          </a:r>
          <a:r>
            <a:rPr lang="ru-RU" sz="2000" dirty="0" err="1" smtClean="0">
              <a:solidFill>
                <a:schemeClr val="tx1"/>
              </a:solidFill>
            </a:rPr>
            <a:t>СПО</a:t>
          </a:r>
          <a:endParaRPr lang="ru-RU" sz="2000" dirty="0" smtClean="0">
            <a:solidFill>
              <a:schemeClr val="tx1"/>
            </a:solidFill>
          </a:endParaRPr>
        </a:p>
        <a:p>
          <a:r>
            <a:rPr lang="ru-RU" sz="2000" dirty="0" smtClean="0">
              <a:solidFill>
                <a:schemeClr val="tx1"/>
              </a:solidFill>
            </a:rPr>
            <a:t>Вступительное испытание на базе ТГУ по предметам.  Минимальные проходные баллы: информатика - 40 баллов, русский язык - 40 баллов, математика (профильная) - 39 баллов.</a:t>
          </a:r>
          <a:endParaRPr lang="ru-RU" sz="2000" b="0" dirty="0">
            <a:solidFill>
              <a:schemeClr val="tx1"/>
            </a:solidFill>
          </a:endParaRPr>
        </a:p>
      </dgm:t>
    </dgm:pt>
    <dgm:pt modelId="{D4FC378D-989E-4AF4-A335-EB446C97DB34}" type="parTrans" cxnId="{9E4B483B-A816-4E32-9655-E94173572FA1}">
      <dgm:prSet/>
      <dgm:spPr/>
      <dgm:t>
        <a:bodyPr/>
        <a:lstStyle/>
        <a:p>
          <a:endParaRPr lang="ru-RU"/>
        </a:p>
      </dgm:t>
    </dgm:pt>
    <dgm:pt modelId="{421FEB16-5520-4B87-89A2-E9142EB0404C}" type="sibTrans" cxnId="{9E4B483B-A816-4E32-9655-E94173572FA1}">
      <dgm:prSet/>
      <dgm:spPr/>
      <dgm:t>
        <a:bodyPr/>
        <a:lstStyle/>
        <a:p>
          <a:endParaRPr lang="ru-RU"/>
        </a:p>
      </dgm:t>
    </dgm:pt>
    <dgm:pt modelId="{B944EDD0-92C5-4F45-A9CE-05BF206B963C}" type="pres">
      <dgm:prSet presAssocID="{9F2DC790-BF64-465E-A46D-E110D26B38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7C2F81-047B-4EB1-BD24-2693F015C53B}" type="pres">
      <dgm:prSet presAssocID="{96F3AD28-CBD8-43EC-9B9F-E8B2DE246161}" presName="root" presStyleCnt="0"/>
      <dgm:spPr/>
    </dgm:pt>
    <dgm:pt modelId="{9FDF6E5B-3118-4DDC-85F0-0809F12A5613}" type="pres">
      <dgm:prSet presAssocID="{96F3AD28-CBD8-43EC-9B9F-E8B2DE246161}" presName="rootComposite" presStyleCnt="0"/>
      <dgm:spPr/>
    </dgm:pt>
    <dgm:pt modelId="{233059AB-C694-49FD-90B4-96C9B196CB95}" type="pres">
      <dgm:prSet presAssocID="{96F3AD28-CBD8-43EC-9B9F-E8B2DE246161}" presName="rootText" presStyleLbl="node1" presStyleIdx="0" presStyleCnt="2" custScaleX="211816" custLinFactNeighborX="-20265" custLinFactNeighborY="-10601"/>
      <dgm:spPr/>
      <dgm:t>
        <a:bodyPr/>
        <a:lstStyle/>
        <a:p>
          <a:endParaRPr lang="ru-RU"/>
        </a:p>
      </dgm:t>
    </dgm:pt>
    <dgm:pt modelId="{9869B2F1-E547-41FD-AB5C-6B55DB211C2A}" type="pres">
      <dgm:prSet presAssocID="{96F3AD28-CBD8-43EC-9B9F-E8B2DE246161}" presName="rootConnector" presStyleLbl="node1" presStyleIdx="0" presStyleCnt="2"/>
      <dgm:spPr/>
      <dgm:t>
        <a:bodyPr/>
        <a:lstStyle/>
        <a:p>
          <a:endParaRPr lang="ru-RU"/>
        </a:p>
      </dgm:t>
    </dgm:pt>
    <dgm:pt modelId="{A0BB9438-12AA-4674-A582-52FA86C3DDCC}" type="pres">
      <dgm:prSet presAssocID="{96F3AD28-CBD8-43EC-9B9F-E8B2DE246161}" presName="childShape" presStyleCnt="0"/>
      <dgm:spPr/>
    </dgm:pt>
    <dgm:pt modelId="{FCBCB973-830A-43A6-A562-0DE5FD248EA8}" type="pres">
      <dgm:prSet presAssocID="{5EE7D3CF-7C3C-495C-8238-40843F3594EB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19033FE-D76A-4299-B200-041333A8250F}" type="pres">
      <dgm:prSet presAssocID="{FE2E3E8B-5643-4B36-BD46-D52AC2EBAC0F}" presName="childText" presStyleLbl="bgAcc1" presStyleIdx="0" presStyleCnt="4" custScaleX="355793" custScaleY="201504" custLinFactNeighborX="-18433" custLinFactNeighborY="-19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A70FF-CF43-40A9-A5EE-833B7757EF6A}" type="pres">
      <dgm:prSet presAssocID="{AD098777-9B91-4633-9972-A12F654C8580}" presName="Name13" presStyleLbl="parChTrans1D2" presStyleIdx="1" presStyleCnt="4"/>
      <dgm:spPr/>
      <dgm:t>
        <a:bodyPr/>
        <a:lstStyle/>
        <a:p>
          <a:endParaRPr lang="ru-RU"/>
        </a:p>
      </dgm:t>
    </dgm:pt>
    <dgm:pt modelId="{0D62D7D5-1A62-4E51-AC27-1DA4D700C30C}" type="pres">
      <dgm:prSet presAssocID="{7C826EB5-4370-4646-BD4B-5B89BB009A53}" presName="childText" presStyleLbl="bgAcc1" presStyleIdx="1" presStyleCnt="4" custScaleX="353879" custScaleY="191974" custLinFactNeighborX="-14667" custLinFactNeighborY="1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E8B38-58F5-4E51-932A-793BDA6BD51A}" type="pres">
      <dgm:prSet presAssocID="{BF867F28-FD58-46B2-BF98-EEC369438A5B}" presName="root" presStyleCnt="0"/>
      <dgm:spPr/>
    </dgm:pt>
    <dgm:pt modelId="{6DA69610-85C2-4D42-B28D-B5B44FBD51C8}" type="pres">
      <dgm:prSet presAssocID="{BF867F28-FD58-46B2-BF98-EEC369438A5B}" presName="rootComposite" presStyleCnt="0"/>
      <dgm:spPr/>
    </dgm:pt>
    <dgm:pt modelId="{35FB60A9-E674-46BC-85F0-DFB87548EF19}" type="pres">
      <dgm:prSet presAssocID="{BF867F28-FD58-46B2-BF98-EEC369438A5B}" presName="rootText" presStyleLbl="node1" presStyleIdx="1" presStyleCnt="2" custScaleX="195151" custLinFactNeighborX="250" custLinFactNeighborY="75"/>
      <dgm:spPr/>
      <dgm:t>
        <a:bodyPr/>
        <a:lstStyle/>
        <a:p>
          <a:endParaRPr lang="ru-RU"/>
        </a:p>
      </dgm:t>
    </dgm:pt>
    <dgm:pt modelId="{75E62197-13D5-441C-BBED-85D6AAC0DA43}" type="pres">
      <dgm:prSet presAssocID="{BF867F28-FD58-46B2-BF98-EEC369438A5B}" presName="rootConnector" presStyleLbl="node1" presStyleIdx="1" presStyleCnt="2"/>
      <dgm:spPr/>
      <dgm:t>
        <a:bodyPr/>
        <a:lstStyle/>
        <a:p>
          <a:endParaRPr lang="ru-RU"/>
        </a:p>
      </dgm:t>
    </dgm:pt>
    <dgm:pt modelId="{03D76CA8-77C3-44D1-9A13-30953861A685}" type="pres">
      <dgm:prSet presAssocID="{BF867F28-FD58-46B2-BF98-EEC369438A5B}" presName="childShape" presStyleCnt="0"/>
      <dgm:spPr/>
    </dgm:pt>
    <dgm:pt modelId="{9EB302B5-F582-454B-87D3-A66313772E0C}" type="pres">
      <dgm:prSet presAssocID="{52E246B9-0A06-470D-B051-445E04FE8D7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84BC0835-DD77-4D0E-BC57-B8F06198AC36}" type="pres">
      <dgm:prSet presAssocID="{95C9B527-6448-4601-BCD1-1737071E9526}" presName="childText" presStyleLbl="bgAcc1" presStyleIdx="2" presStyleCnt="4" custScaleX="324924" custScaleY="204668" custLinFactNeighborX="8740" custLinFactNeighborY="1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B9681-3732-4E18-ABA3-96DAC0276247}" type="pres">
      <dgm:prSet presAssocID="{D4FC378D-989E-4AF4-A335-EB446C97DB34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5F7CFC9-418F-4740-A1B0-C31397E27082}" type="pres">
      <dgm:prSet presAssocID="{799DB981-D92F-4860-9580-72D659D612BA}" presName="childText" presStyleLbl="bgAcc1" presStyleIdx="3" presStyleCnt="4" custScaleX="353879" custScaleY="191974" custLinFactNeighborX="-14667" custLinFactNeighborY="1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F2237-523F-49F4-B7A9-958EAC61508D}" type="presOf" srcId="{799DB981-D92F-4860-9580-72D659D612BA}" destId="{45F7CFC9-418F-4740-A1B0-C31397E27082}" srcOrd="0" destOrd="0" presId="urn:microsoft.com/office/officeart/2005/8/layout/hierarchy3"/>
    <dgm:cxn modelId="{18E57775-D029-41F7-A445-BAC5F4BF97CA}" type="presOf" srcId="{95C9B527-6448-4601-BCD1-1737071E9526}" destId="{84BC0835-DD77-4D0E-BC57-B8F06198AC36}" srcOrd="0" destOrd="0" presId="urn:microsoft.com/office/officeart/2005/8/layout/hierarchy3"/>
    <dgm:cxn modelId="{A9B5BB67-D602-44B1-A494-527F4B91D9A8}" type="presOf" srcId="{BF867F28-FD58-46B2-BF98-EEC369438A5B}" destId="{75E62197-13D5-441C-BBED-85D6AAC0DA43}" srcOrd="1" destOrd="0" presId="urn:microsoft.com/office/officeart/2005/8/layout/hierarchy3"/>
    <dgm:cxn modelId="{000DCD3E-A00C-4502-BB38-D73A30904FA4}" type="presOf" srcId="{9F2DC790-BF64-465E-A46D-E110D26B38E9}" destId="{B944EDD0-92C5-4F45-A9CE-05BF206B963C}" srcOrd="0" destOrd="0" presId="urn:microsoft.com/office/officeart/2005/8/layout/hierarchy3"/>
    <dgm:cxn modelId="{60F0EEF7-2AAD-48D0-A002-20A1B6A0883F}" srcId="{BF867F28-FD58-46B2-BF98-EEC369438A5B}" destId="{95C9B527-6448-4601-BCD1-1737071E9526}" srcOrd="0" destOrd="0" parTransId="{52E246B9-0A06-470D-B051-445E04FE8D76}" sibTransId="{915D7488-664A-4F7B-BFB5-8D7B14A7B354}"/>
    <dgm:cxn modelId="{D824572D-3424-4F8A-8AE5-23B7789B7CA5}" srcId="{9F2DC790-BF64-465E-A46D-E110D26B38E9}" destId="{96F3AD28-CBD8-43EC-9B9F-E8B2DE246161}" srcOrd="0" destOrd="0" parTransId="{E495EF89-8906-47D4-87AB-F48F275E6F3D}" sibTransId="{E0623573-1679-4802-9271-BF70AFF527D9}"/>
    <dgm:cxn modelId="{F1CA1183-2046-4C52-BA0D-DB9A0A38B264}" type="presOf" srcId="{FE2E3E8B-5643-4B36-BD46-D52AC2EBAC0F}" destId="{619033FE-D76A-4299-B200-041333A8250F}" srcOrd="0" destOrd="0" presId="urn:microsoft.com/office/officeart/2005/8/layout/hierarchy3"/>
    <dgm:cxn modelId="{25132358-B825-4D31-8F3D-01E61A693A39}" srcId="{96F3AD28-CBD8-43EC-9B9F-E8B2DE246161}" destId="{FE2E3E8B-5643-4B36-BD46-D52AC2EBAC0F}" srcOrd="0" destOrd="0" parTransId="{5EE7D3CF-7C3C-495C-8238-40843F3594EB}" sibTransId="{88E2B03A-E842-4671-861F-C8970745BC50}"/>
    <dgm:cxn modelId="{D7E9EF4E-02F1-4CCB-94AA-B61682670063}" type="presOf" srcId="{5EE7D3CF-7C3C-495C-8238-40843F3594EB}" destId="{FCBCB973-830A-43A6-A562-0DE5FD248EA8}" srcOrd="0" destOrd="0" presId="urn:microsoft.com/office/officeart/2005/8/layout/hierarchy3"/>
    <dgm:cxn modelId="{376E39AF-C6DD-4F2B-94D1-66C7F98727B8}" type="presOf" srcId="{96F3AD28-CBD8-43EC-9B9F-E8B2DE246161}" destId="{9869B2F1-E547-41FD-AB5C-6B55DB211C2A}" srcOrd="1" destOrd="0" presId="urn:microsoft.com/office/officeart/2005/8/layout/hierarchy3"/>
    <dgm:cxn modelId="{6050485F-86D4-467A-A15C-54E5382D2F40}" srcId="{9F2DC790-BF64-465E-A46D-E110D26B38E9}" destId="{BF867F28-FD58-46B2-BF98-EEC369438A5B}" srcOrd="1" destOrd="0" parTransId="{719DB9E0-830C-496D-9BBA-0B4582EF8C59}" sibTransId="{BEFFEB67-1181-4F57-9281-1C9E4409A695}"/>
    <dgm:cxn modelId="{34DBE567-7185-409F-8A42-DB192F2718E9}" srcId="{96F3AD28-CBD8-43EC-9B9F-E8B2DE246161}" destId="{7C826EB5-4370-4646-BD4B-5B89BB009A53}" srcOrd="1" destOrd="0" parTransId="{AD098777-9B91-4633-9972-A12F654C8580}" sibTransId="{621C4766-A1CF-431C-AA59-E8358FF496B0}"/>
    <dgm:cxn modelId="{B3D3B196-F6EC-4D14-940D-D90538DF0A4A}" type="presOf" srcId="{52E246B9-0A06-470D-B051-445E04FE8D76}" destId="{9EB302B5-F582-454B-87D3-A66313772E0C}" srcOrd="0" destOrd="0" presId="urn:microsoft.com/office/officeart/2005/8/layout/hierarchy3"/>
    <dgm:cxn modelId="{9E4B483B-A816-4E32-9655-E94173572FA1}" srcId="{BF867F28-FD58-46B2-BF98-EEC369438A5B}" destId="{799DB981-D92F-4860-9580-72D659D612BA}" srcOrd="1" destOrd="0" parTransId="{D4FC378D-989E-4AF4-A335-EB446C97DB34}" sibTransId="{421FEB16-5520-4B87-89A2-E9142EB0404C}"/>
    <dgm:cxn modelId="{C0E9228D-DF5E-45DF-82A9-E2EB9D36413F}" type="presOf" srcId="{D4FC378D-989E-4AF4-A335-EB446C97DB34}" destId="{A91B9681-3732-4E18-ABA3-96DAC0276247}" srcOrd="0" destOrd="0" presId="urn:microsoft.com/office/officeart/2005/8/layout/hierarchy3"/>
    <dgm:cxn modelId="{61EFA0AB-C6D6-47FE-B628-279C132B51AF}" type="presOf" srcId="{BF867F28-FD58-46B2-BF98-EEC369438A5B}" destId="{35FB60A9-E674-46BC-85F0-DFB87548EF19}" srcOrd="0" destOrd="0" presId="urn:microsoft.com/office/officeart/2005/8/layout/hierarchy3"/>
    <dgm:cxn modelId="{2CFFB342-6609-430F-92A1-40D6E5CDE23D}" type="presOf" srcId="{AD098777-9B91-4633-9972-A12F654C8580}" destId="{C34A70FF-CF43-40A9-A5EE-833B7757EF6A}" srcOrd="0" destOrd="0" presId="urn:microsoft.com/office/officeart/2005/8/layout/hierarchy3"/>
    <dgm:cxn modelId="{F915EDB7-ABC6-401E-979E-0FE13352EF84}" type="presOf" srcId="{7C826EB5-4370-4646-BD4B-5B89BB009A53}" destId="{0D62D7D5-1A62-4E51-AC27-1DA4D700C30C}" srcOrd="0" destOrd="0" presId="urn:microsoft.com/office/officeart/2005/8/layout/hierarchy3"/>
    <dgm:cxn modelId="{B5960905-A877-45D4-AC2B-6AE64D322F2F}" type="presOf" srcId="{96F3AD28-CBD8-43EC-9B9F-E8B2DE246161}" destId="{233059AB-C694-49FD-90B4-96C9B196CB95}" srcOrd="0" destOrd="0" presId="urn:microsoft.com/office/officeart/2005/8/layout/hierarchy3"/>
    <dgm:cxn modelId="{6975D4C1-8DFC-4CD5-9D82-912EBD0B74F6}" type="presParOf" srcId="{B944EDD0-92C5-4F45-A9CE-05BF206B963C}" destId="{A07C2F81-047B-4EB1-BD24-2693F015C53B}" srcOrd="0" destOrd="0" presId="urn:microsoft.com/office/officeart/2005/8/layout/hierarchy3"/>
    <dgm:cxn modelId="{A24DF068-D345-4BDA-A5C1-67C370E95B41}" type="presParOf" srcId="{A07C2F81-047B-4EB1-BD24-2693F015C53B}" destId="{9FDF6E5B-3118-4DDC-85F0-0809F12A5613}" srcOrd="0" destOrd="0" presId="urn:microsoft.com/office/officeart/2005/8/layout/hierarchy3"/>
    <dgm:cxn modelId="{11434FE4-246A-47DA-BE43-9FE39E878EEE}" type="presParOf" srcId="{9FDF6E5B-3118-4DDC-85F0-0809F12A5613}" destId="{233059AB-C694-49FD-90B4-96C9B196CB95}" srcOrd="0" destOrd="0" presId="urn:microsoft.com/office/officeart/2005/8/layout/hierarchy3"/>
    <dgm:cxn modelId="{16794CAE-C671-4D5D-8C4D-CC7B72803856}" type="presParOf" srcId="{9FDF6E5B-3118-4DDC-85F0-0809F12A5613}" destId="{9869B2F1-E547-41FD-AB5C-6B55DB211C2A}" srcOrd="1" destOrd="0" presId="urn:microsoft.com/office/officeart/2005/8/layout/hierarchy3"/>
    <dgm:cxn modelId="{E8C223AF-3BEC-4473-A2BB-088381A2D5AD}" type="presParOf" srcId="{A07C2F81-047B-4EB1-BD24-2693F015C53B}" destId="{A0BB9438-12AA-4674-A582-52FA86C3DDCC}" srcOrd="1" destOrd="0" presId="urn:microsoft.com/office/officeart/2005/8/layout/hierarchy3"/>
    <dgm:cxn modelId="{5B561998-84E9-43CF-B8D1-0B48512472C0}" type="presParOf" srcId="{A0BB9438-12AA-4674-A582-52FA86C3DDCC}" destId="{FCBCB973-830A-43A6-A562-0DE5FD248EA8}" srcOrd="0" destOrd="0" presId="urn:microsoft.com/office/officeart/2005/8/layout/hierarchy3"/>
    <dgm:cxn modelId="{E7958D20-24D0-4DE4-B6C8-A1DB9ECBB413}" type="presParOf" srcId="{A0BB9438-12AA-4674-A582-52FA86C3DDCC}" destId="{619033FE-D76A-4299-B200-041333A8250F}" srcOrd="1" destOrd="0" presId="urn:microsoft.com/office/officeart/2005/8/layout/hierarchy3"/>
    <dgm:cxn modelId="{C4DD8B10-2C23-4830-B141-8773BD589623}" type="presParOf" srcId="{A0BB9438-12AA-4674-A582-52FA86C3DDCC}" destId="{C34A70FF-CF43-40A9-A5EE-833B7757EF6A}" srcOrd="2" destOrd="0" presId="urn:microsoft.com/office/officeart/2005/8/layout/hierarchy3"/>
    <dgm:cxn modelId="{7E64771B-4A50-444A-A047-6C9CAD4CCB48}" type="presParOf" srcId="{A0BB9438-12AA-4674-A582-52FA86C3DDCC}" destId="{0D62D7D5-1A62-4E51-AC27-1DA4D700C30C}" srcOrd="3" destOrd="0" presId="urn:microsoft.com/office/officeart/2005/8/layout/hierarchy3"/>
    <dgm:cxn modelId="{540181E7-2833-4ED0-85FD-01AAAC8D8219}" type="presParOf" srcId="{B944EDD0-92C5-4F45-A9CE-05BF206B963C}" destId="{802E8B38-58F5-4E51-932A-793BDA6BD51A}" srcOrd="1" destOrd="0" presId="urn:microsoft.com/office/officeart/2005/8/layout/hierarchy3"/>
    <dgm:cxn modelId="{508B4F9D-EB1E-47AD-819E-149C62E2452E}" type="presParOf" srcId="{802E8B38-58F5-4E51-932A-793BDA6BD51A}" destId="{6DA69610-85C2-4D42-B28D-B5B44FBD51C8}" srcOrd="0" destOrd="0" presId="urn:microsoft.com/office/officeart/2005/8/layout/hierarchy3"/>
    <dgm:cxn modelId="{54B6BD6E-0279-44B7-BD21-0654BC8C1EB8}" type="presParOf" srcId="{6DA69610-85C2-4D42-B28D-B5B44FBD51C8}" destId="{35FB60A9-E674-46BC-85F0-DFB87548EF19}" srcOrd="0" destOrd="0" presId="urn:microsoft.com/office/officeart/2005/8/layout/hierarchy3"/>
    <dgm:cxn modelId="{0D1F7A1F-0E63-4224-8E4A-786975CCA889}" type="presParOf" srcId="{6DA69610-85C2-4D42-B28D-B5B44FBD51C8}" destId="{75E62197-13D5-441C-BBED-85D6AAC0DA43}" srcOrd="1" destOrd="0" presId="urn:microsoft.com/office/officeart/2005/8/layout/hierarchy3"/>
    <dgm:cxn modelId="{44EA9922-712B-494F-8DFE-40BB6EBFD8E7}" type="presParOf" srcId="{802E8B38-58F5-4E51-932A-793BDA6BD51A}" destId="{03D76CA8-77C3-44D1-9A13-30953861A685}" srcOrd="1" destOrd="0" presId="urn:microsoft.com/office/officeart/2005/8/layout/hierarchy3"/>
    <dgm:cxn modelId="{98DE7D9C-8C9F-40C8-81C9-5F967A2BC62F}" type="presParOf" srcId="{03D76CA8-77C3-44D1-9A13-30953861A685}" destId="{9EB302B5-F582-454B-87D3-A66313772E0C}" srcOrd="0" destOrd="0" presId="urn:microsoft.com/office/officeart/2005/8/layout/hierarchy3"/>
    <dgm:cxn modelId="{70A9CF67-53C9-4459-9F0D-E66AEE12DFF2}" type="presParOf" srcId="{03D76CA8-77C3-44D1-9A13-30953861A685}" destId="{84BC0835-DD77-4D0E-BC57-B8F06198AC36}" srcOrd="1" destOrd="0" presId="urn:microsoft.com/office/officeart/2005/8/layout/hierarchy3"/>
    <dgm:cxn modelId="{D5B74B4A-1056-450E-9090-4900740395D4}" type="presParOf" srcId="{03D76CA8-77C3-44D1-9A13-30953861A685}" destId="{A91B9681-3732-4E18-ABA3-96DAC0276247}" srcOrd="2" destOrd="0" presId="urn:microsoft.com/office/officeart/2005/8/layout/hierarchy3"/>
    <dgm:cxn modelId="{C466C8D7-65A7-479D-BF92-65BD17AAD0FF}" type="presParOf" srcId="{03D76CA8-77C3-44D1-9A13-30953861A685}" destId="{45F7CFC9-418F-4740-A1B0-C31397E2708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0D967-5F55-488A-B9AB-D43E0C19B98B}">
      <dsp:nvSpPr>
        <dsp:cNvPr id="0" name=""/>
        <dsp:cNvSpPr/>
      </dsp:nvSpPr>
      <dsp:spPr>
        <a:xfrm>
          <a:off x="0" y="23059"/>
          <a:ext cx="3317651" cy="13629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Управления безопасности промышленных предприятий</a:t>
          </a:r>
          <a:endParaRPr lang="ru-RU" sz="2400" b="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0" y="23059"/>
        <a:ext cx="3317651" cy="1362913"/>
      </dsp:txXfrm>
    </dsp:sp>
    <dsp:sp modelId="{0AAE7602-B4EC-4031-B8C5-92A9080F2809}">
      <dsp:nvSpPr>
        <dsp:cNvPr id="0" name=""/>
        <dsp:cNvSpPr/>
      </dsp:nvSpPr>
      <dsp:spPr>
        <a:xfrm>
          <a:off x="29400" y="3246813"/>
          <a:ext cx="3406268" cy="1307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МЧС, службы пожарной безопасности компаний и фирм</a:t>
          </a:r>
          <a:endParaRPr lang="ru-RU" sz="2400" b="0" kern="1200" dirty="0">
            <a:solidFill>
              <a:schemeClr val="tx1"/>
            </a:solidFill>
            <a:latin typeface="+mn-lt"/>
          </a:endParaRPr>
        </a:p>
      </dsp:txBody>
      <dsp:txXfrm>
        <a:off x="29400" y="3246813"/>
        <a:ext cx="3406268" cy="1307538"/>
      </dsp:txXfrm>
    </dsp:sp>
    <dsp:sp modelId="{368E0457-FC73-4B31-9B9B-E192EE50DB6C}">
      <dsp:nvSpPr>
        <dsp:cNvPr id="0" name=""/>
        <dsp:cNvSpPr/>
      </dsp:nvSpPr>
      <dsp:spPr>
        <a:xfrm>
          <a:off x="0" y="1504015"/>
          <a:ext cx="3350608" cy="1429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Минтруд России,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Минприроды России,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Ростехнадзор</a:t>
          </a:r>
          <a:r>
            <a:rPr lang="ru-RU" sz="22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 </a:t>
          </a:r>
          <a:r>
            <a:rPr lang="ru-RU" sz="22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Росприроднадзор</a:t>
          </a:r>
          <a:endParaRPr lang="ru-RU" sz="2200" b="0" kern="1200" dirty="0">
            <a:solidFill>
              <a:schemeClr val="tx1"/>
            </a:solidFill>
            <a:latin typeface="+mn-lt"/>
          </a:endParaRPr>
        </a:p>
      </dsp:txBody>
      <dsp:txXfrm>
        <a:off x="0" y="1504015"/>
        <a:ext cx="3350608" cy="1429342"/>
      </dsp:txXfrm>
    </dsp:sp>
    <dsp:sp modelId="{B4822D27-A932-4359-9EA4-1C85AFD46603}">
      <dsp:nvSpPr>
        <dsp:cNvPr id="0" name=""/>
        <dsp:cNvSpPr/>
      </dsp:nvSpPr>
      <dsp:spPr>
        <a:xfrm>
          <a:off x="5257800" y="64883"/>
          <a:ext cx="4483216" cy="1093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Руководителем, специалистом в области промышленной безопасности, охраны труда</a:t>
          </a:r>
          <a:endParaRPr lang="ru-RU" sz="2400" b="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5257800" y="64883"/>
        <a:ext cx="4483216" cy="1093772"/>
      </dsp:txXfrm>
    </dsp:sp>
    <dsp:sp modelId="{51755A6A-90C9-4034-BB76-8E5ED1857CE4}">
      <dsp:nvSpPr>
        <dsp:cNvPr id="0" name=""/>
        <dsp:cNvSpPr/>
      </dsp:nvSpPr>
      <dsp:spPr>
        <a:xfrm>
          <a:off x="5350337" y="1572704"/>
          <a:ext cx="4423443" cy="1313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Государственным инспектором труда; государственным инспектором по техническому надзору и контролю</a:t>
          </a:r>
          <a:endParaRPr lang="ru-RU" sz="2400" b="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5350337" y="1572704"/>
        <a:ext cx="4423443" cy="1313921"/>
      </dsp:txXfrm>
    </dsp:sp>
    <dsp:sp modelId="{217D417D-6152-4439-906B-3FEBA50B63A0}">
      <dsp:nvSpPr>
        <dsp:cNvPr id="0" name=""/>
        <dsp:cNvSpPr/>
      </dsp:nvSpPr>
      <dsp:spPr>
        <a:xfrm>
          <a:off x="5276746" y="3126417"/>
          <a:ext cx="4508715" cy="1509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Руководителем </a:t>
          </a:r>
          <a:r>
            <a:rPr lang="ru-RU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службы пожарной безопасности и защиты в ЧС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5276746" y="3126417"/>
        <a:ext cx="4508715" cy="15096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0D967-5F55-488A-B9AB-D43E0C19B98B}">
      <dsp:nvSpPr>
        <dsp:cNvPr id="0" name=""/>
        <dsp:cNvSpPr/>
      </dsp:nvSpPr>
      <dsp:spPr>
        <a:xfrm>
          <a:off x="0" y="8677"/>
          <a:ext cx="2993225" cy="1749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отделы информационной безопасности промышленных организаций, </a:t>
          </a:r>
          <a:r>
            <a:rPr lang="ru-RU" sz="20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Госкорпораций</a:t>
          </a:r>
          <a:endParaRPr lang="ru-RU" sz="2000" b="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0" y="8677"/>
        <a:ext cx="2993225" cy="1749861"/>
      </dsp:txXfrm>
    </dsp:sp>
    <dsp:sp modelId="{B8B84F24-C6F3-4D94-917B-C0903F334622}">
      <dsp:nvSpPr>
        <dsp:cNvPr id="0" name=""/>
        <dsp:cNvSpPr/>
      </dsp:nvSpPr>
      <dsp:spPr>
        <a:xfrm>
          <a:off x="5828240" y="0"/>
          <a:ext cx="3451660" cy="1518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программист, </a:t>
          </a:r>
          <a:r>
            <a:rPr lang="ru-RU" sz="2400" kern="1200" dirty="0" smtClean="0">
              <a:solidFill>
                <a:schemeClr val="tx1"/>
              </a:solidFill>
            </a:rPr>
            <a:t>специалист по </a:t>
          </a:r>
          <a:r>
            <a:rPr lang="ru-RU" sz="2400" kern="1200" dirty="0" err="1" smtClean="0">
              <a:solidFill>
                <a:schemeClr val="tx1"/>
              </a:solidFill>
            </a:rPr>
            <a:t>кибербезопасности</a:t>
          </a:r>
          <a:r>
            <a:rPr lang="ru-RU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endParaRPr lang="ru-RU" sz="2400" b="0" kern="1200" dirty="0">
            <a:solidFill>
              <a:schemeClr val="tx1"/>
            </a:solidFill>
            <a:latin typeface="+mn-lt"/>
          </a:endParaRPr>
        </a:p>
      </dsp:txBody>
      <dsp:txXfrm>
        <a:off x="5828240" y="0"/>
        <a:ext cx="3451660" cy="1518967"/>
      </dsp:txXfrm>
    </dsp:sp>
    <dsp:sp modelId="{0AAE7602-B4EC-4031-B8C5-92A9080F2809}">
      <dsp:nvSpPr>
        <dsp:cNvPr id="0" name=""/>
        <dsp:cNvSpPr/>
      </dsp:nvSpPr>
      <dsp:spPr>
        <a:xfrm>
          <a:off x="0" y="1849627"/>
          <a:ext cx="2966773" cy="1568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компании, занимающиеся разработкой средств защиты информации</a:t>
          </a:r>
          <a:endParaRPr lang="ru-RU" sz="2400" b="0" kern="1200" dirty="0">
            <a:solidFill>
              <a:schemeClr val="tx1"/>
            </a:solidFill>
            <a:latin typeface="+mn-lt"/>
          </a:endParaRPr>
        </a:p>
      </dsp:txBody>
      <dsp:txXfrm>
        <a:off x="0" y="1849627"/>
        <a:ext cx="2966773" cy="1568593"/>
      </dsp:txXfrm>
    </dsp:sp>
    <dsp:sp modelId="{368E0457-FC73-4B31-9B9B-E192EE50DB6C}">
      <dsp:nvSpPr>
        <dsp:cNvPr id="0" name=""/>
        <dsp:cNvSpPr/>
      </dsp:nvSpPr>
      <dsp:spPr>
        <a:xfrm>
          <a:off x="5913400" y="1766547"/>
          <a:ext cx="3391756" cy="1729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разработчик средств защиты информации, следователь по компьютерным преступлениям</a:t>
          </a:r>
          <a:endParaRPr lang="ru-RU" sz="2400" b="0" kern="1200" dirty="0">
            <a:solidFill>
              <a:schemeClr val="tx1"/>
            </a:solidFill>
            <a:latin typeface="+mn-lt"/>
          </a:endParaRPr>
        </a:p>
      </dsp:txBody>
      <dsp:txXfrm>
        <a:off x="5913400" y="1766547"/>
        <a:ext cx="3391756" cy="1729475"/>
      </dsp:txXfrm>
    </dsp:sp>
    <dsp:sp modelId="{1244DF49-4253-4634-B009-1DE675C4F88B}">
      <dsp:nvSpPr>
        <dsp:cNvPr id="0" name=""/>
        <dsp:cNvSpPr/>
      </dsp:nvSpPr>
      <dsp:spPr>
        <a:xfrm>
          <a:off x="0" y="3518873"/>
          <a:ext cx="3003666" cy="1659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kern="1200" dirty="0" smtClean="0">
            <a:solidFill>
              <a:schemeClr val="accent1">
                <a:lumMod val="50000"/>
              </a:schemeClr>
            </a:solidFill>
            <a:latin typeface="+mn-lt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министерство внутренних дел России,  министерство обороны России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518873"/>
        <a:ext cx="3003666" cy="1659796"/>
      </dsp:txXfrm>
    </dsp:sp>
    <dsp:sp modelId="{D1D46F21-88CB-45FB-974B-8CF4E46E570B}">
      <dsp:nvSpPr>
        <dsp:cNvPr id="0" name=""/>
        <dsp:cNvSpPr/>
      </dsp:nvSpPr>
      <dsp:spPr>
        <a:xfrm>
          <a:off x="5861604" y="3695498"/>
          <a:ext cx="3526612" cy="1174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эксперт по компьютерной безопасности</a:t>
          </a:r>
          <a:endParaRPr lang="ru-RU" sz="2300" b="0" kern="1200" dirty="0">
            <a:solidFill>
              <a:schemeClr val="tx1"/>
            </a:solidFill>
            <a:latin typeface="+mn-lt"/>
          </a:endParaRPr>
        </a:p>
      </dsp:txBody>
      <dsp:txXfrm>
        <a:off x="5861604" y="3695498"/>
        <a:ext cx="3526612" cy="11746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059AB-C694-49FD-90B4-96C9B196CB95}">
      <dsp:nvSpPr>
        <dsp:cNvPr id="0" name=""/>
        <dsp:cNvSpPr/>
      </dsp:nvSpPr>
      <dsp:spPr>
        <a:xfrm>
          <a:off x="0" y="0"/>
          <a:ext cx="3921923" cy="92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+mn-lt"/>
            </a:rPr>
            <a:t>20.03.01 </a:t>
          </a:r>
          <a:r>
            <a:rPr lang="ru-RU" sz="1800" kern="1200" dirty="0" err="1" smtClean="0">
              <a:solidFill>
                <a:schemeClr val="tx1"/>
              </a:solidFill>
              <a:latin typeface="+mn-lt"/>
            </a:rPr>
            <a:t>Техносферная</a:t>
          </a:r>
          <a:r>
            <a:rPr lang="ru-RU" sz="1800" kern="1200" dirty="0" smtClean="0">
              <a:solidFill>
                <a:schemeClr val="tx1"/>
              </a:solidFill>
              <a:latin typeface="+mn-lt"/>
            </a:rPr>
            <a:t> безопасность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n-lt"/>
            </a:rPr>
            <a:t>40 бюджетных мест</a:t>
          </a:r>
          <a:endParaRPr lang="ru-RU" sz="1800" b="1" kern="1200" dirty="0">
            <a:solidFill>
              <a:schemeClr val="tx1"/>
            </a:solidFill>
            <a:latin typeface="+mn-lt"/>
          </a:endParaRPr>
        </a:p>
      </dsp:txBody>
      <dsp:txXfrm>
        <a:off x="27115" y="27115"/>
        <a:ext cx="3867693" cy="871555"/>
      </dsp:txXfrm>
    </dsp:sp>
    <dsp:sp modelId="{FCBCB973-830A-43A6-A562-0DE5FD248EA8}">
      <dsp:nvSpPr>
        <dsp:cNvPr id="0" name=""/>
        <dsp:cNvSpPr/>
      </dsp:nvSpPr>
      <dsp:spPr>
        <a:xfrm>
          <a:off x="392192" y="925785"/>
          <a:ext cx="183082" cy="985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098"/>
              </a:lnTo>
              <a:lnTo>
                <a:pt x="183082" y="9850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033FE-D76A-4299-B200-041333A8250F}">
      <dsp:nvSpPr>
        <dsp:cNvPr id="0" name=""/>
        <dsp:cNvSpPr/>
      </dsp:nvSpPr>
      <dsp:spPr>
        <a:xfrm>
          <a:off x="575274" y="978136"/>
          <a:ext cx="5270207" cy="1865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Выпускники школ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Поступление по результатам ЕГЭ. Минимальные проходные баллы: информатика/физика - 40 баллов, русский язык - 40 баллов, математика (профильная) - 39 баллов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29912" y="1032774"/>
        <a:ext cx="5160931" cy="1756218"/>
      </dsp:txXfrm>
    </dsp:sp>
    <dsp:sp modelId="{C34A70FF-CF43-40A9-A5EE-833B7757EF6A}">
      <dsp:nvSpPr>
        <dsp:cNvPr id="0" name=""/>
        <dsp:cNvSpPr/>
      </dsp:nvSpPr>
      <dsp:spPr>
        <a:xfrm>
          <a:off x="392192" y="925785"/>
          <a:ext cx="238866" cy="3230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0099"/>
              </a:lnTo>
              <a:lnTo>
                <a:pt x="238866" y="32300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2D7D5-1A62-4E51-AC27-1DA4D700C30C}">
      <dsp:nvSpPr>
        <dsp:cNvPr id="0" name=""/>
        <dsp:cNvSpPr/>
      </dsp:nvSpPr>
      <dsp:spPr>
        <a:xfrm>
          <a:off x="631058" y="3267251"/>
          <a:ext cx="5241855" cy="1777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Выпускники </a:t>
          </a:r>
          <a:r>
            <a:rPr lang="ru-RU" sz="2000" kern="1200" dirty="0" err="1" smtClean="0">
              <a:solidFill>
                <a:schemeClr val="tx1"/>
              </a:solidFill>
            </a:rPr>
            <a:t>СПО</a:t>
          </a:r>
          <a:endParaRPr lang="ru-RU" sz="20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Вступительное испытание на базе ТГУ по предметам.  Минимальные проходные баллы</a:t>
          </a:r>
          <a:r>
            <a:rPr lang="ru-RU" sz="2000" kern="1200" smtClean="0">
              <a:solidFill>
                <a:schemeClr val="tx1"/>
              </a:solidFill>
            </a:rPr>
            <a:t>: информатика/физика </a:t>
          </a:r>
          <a:r>
            <a:rPr lang="ru-RU" sz="2000" kern="1200" dirty="0" smtClean="0">
              <a:solidFill>
                <a:schemeClr val="tx1"/>
              </a:solidFill>
            </a:rPr>
            <a:t>- 40 баллов, русский язык - 40 баллов, математика (профильная) - 39 баллов.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83112" y="3319305"/>
        <a:ext cx="5137747" cy="1673159"/>
      </dsp:txXfrm>
    </dsp:sp>
    <dsp:sp modelId="{35FB60A9-E674-46BC-85F0-DFB87548EF19}">
      <dsp:nvSpPr>
        <dsp:cNvPr id="0" name=""/>
        <dsp:cNvSpPr/>
      </dsp:nvSpPr>
      <dsp:spPr>
        <a:xfrm>
          <a:off x="5863371" y="3784"/>
          <a:ext cx="3613358" cy="92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09.03.03 Прикладная информатика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13 бюджетных мест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890486" y="30899"/>
        <a:ext cx="3559128" cy="871555"/>
      </dsp:txXfrm>
    </dsp:sp>
    <dsp:sp modelId="{9EB302B5-F582-454B-87D3-A66313772E0C}">
      <dsp:nvSpPr>
        <dsp:cNvPr id="0" name=""/>
        <dsp:cNvSpPr/>
      </dsp:nvSpPr>
      <dsp:spPr>
        <a:xfrm>
          <a:off x="6224707" y="929569"/>
          <a:ext cx="486168" cy="1189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9560"/>
              </a:lnTo>
              <a:lnTo>
                <a:pt x="486168" y="11895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C0835-DD77-4D0E-BC57-B8F06198AC36}">
      <dsp:nvSpPr>
        <dsp:cNvPr id="0" name=""/>
        <dsp:cNvSpPr/>
      </dsp:nvSpPr>
      <dsp:spPr>
        <a:xfrm>
          <a:off x="6710876" y="1171736"/>
          <a:ext cx="4812958" cy="1894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Выпускники школ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Поступление по результатам ЕГЭ. Минимальные проходные баллы: информатика - 40 баллов, русский язык - 40 баллов, математика (профильная) - 39 баллов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6766372" y="1227232"/>
        <a:ext cx="4701966" cy="1783794"/>
      </dsp:txXfrm>
    </dsp:sp>
    <dsp:sp modelId="{A91B9681-3732-4E18-ABA3-96DAC0276247}">
      <dsp:nvSpPr>
        <dsp:cNvPr id="0" name=""/>
        <dsp:cNvSpPr/>
      </dsp:nvSpPr>
      <dsp:spPr>
        <a:xfrm>
          <a:off x="6224707" y="929569"/>
          <a:ext cx="139451" cy="3248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8708"/>
              </a:lnTo>
              <a:lnTo>
                <a:pt x="139451" y="32487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7CFC9-418F-4740-A1B0-C31397E27082}">
      <dsp:nvSpPr>
        <dsp:cNvPr id="0" name=""/>
        <dsp:cNvSpPr/>
      </dsp:nvSpPr>
      <dsp:spPr>
        <a:xfrm>
          <a:off x="6364158" y="3289643"/>
          <a:ext cx="5241855" cy="1777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Выпускники </a:t>
          </a:r>
          <a:r>
            <a:rPr lang="ru-RU" sz="2000" kern="1200" dirty="0" err="1" smtClean="0">
              <a:solidFill>
                <a:schemeClr val="tx1"/>
              </a:solidFill>
            </a:rPr>
            <a:t>СПО</a:t>
          </a:r>
          <a:endParaRPr lang="ru-RU" sz="20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Вступительное испытание на базе ТГУ по предметам.  Минимальные проходные баллы: информатика - 40 баллов, русский язык - 40 баллов, математика (профильная) - 39 баллов.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6416212" y="3341697"/>
        <a:ext cx="5137747" cy="1673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3E793-7DE5-46BB-B7C1-8EA6C602E985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78AF4-FAAC-4D76-97FD-1EEE2513C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5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9652-BBE4-4EC6-B5C2-2771D3A207D3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8204-469E-4CF9-9145-417C43E3C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9652-BBE4-4EC6-B5C2-2771D3A207D3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8204-469E-4CF9-9145-417C43E3C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9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9652-BBE4-4EC6-B5C2-2771D3A207D3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8204-469E-4CF9-9145-417C43E3C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5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9652-BBE4-4EC6-B5C2-2771D3A207D3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8204-469E-4CF9-9145-417C43E3C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3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9652-BBE4-4EC6-B5C2-2771D3A207D3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8204-469E-4CF9-9145-417C43E3C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22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9652-BBE4-4EC6-B5C2-2771D3A207D3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8204-469E-4CF9-9145-417C43E3C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03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9652-BBE4-4EC6-B5C2-2771D3A207D3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8204-469E-4CF9-9145-417C43E3C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22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9652-BBE4-4EC6-B5C2-2771D3A207D3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8204-469E-4CF9-9145-417C43E3C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1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9652-BBE4-4EC6-B5C2-2771D3A207D3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8204-469E-4CF9-9145-417C43E3C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61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9652-BBE4-4EC6-B5C2-2771D3A207D3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8204-469E-4CF9-9145-417C43E3C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15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9652-BBE4-4EC6-B5C2-2771D3A207D3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8204-469E-4CF9-9145-417C43E3C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9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89652-BBE4-4EC6-B5C2-2771D3A207D3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8204-469E-4CF9-9145-417C43E3C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76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.png"/><Relationship Id="rId2" Type="http://schemas.openxmlformats.org/officeDocument/2006/relationships/hyperlink" Target="mailto:safety@tltsu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73984" y="417598"/>
            <a:ext cx="2101658" cy="41406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0325" y="445840"/>
            <a:ext cx="224493" cy="28880"/>
          </a:xfrm>
          <a:custGeom>
            <a:avLst/>
            <a:gdLst/>
            <a:ahLst/>
            <a:cxnLst/>
            <a:rect l="l" t="t" r="r" b="b"/>
            <a:pathLst>
              <a:path w="370205" h="47625">
                <a:moveTo>
                  <a:pt x="369946" y="0"/>
                </a:moveTo>
                <a:lnTo>
                  <a:pt x="0" y="0"/>
                </a:lnTo>
                <a:lnTo>
                  <a:pt x="0" y="47171"/>
                </a:lnTo>
                <a:lnTo>
                  <a:pt x="369946" y="47171"/>
                </a:lnTo>
                <a:lnTo>
                  <a:pt x="369946" y="0"/>
                </a:lnTo>
                <a:close/>
              </a:path>
            </a:pathLst>
          </a:custGeom>
          <a:solidFill>
            <a:srgbClr val="1267F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440325" y="546893"/>
            <a:ext cx="224493" cy="28880"/>
          </a:xfrm>
          <a:custGeom>
            <a:avLst/>
            <a:gdLst/>
            <a:ahLst/>
            <a:cxnLst/>
            <a:rect l="l" t="t" r="r" b="b"/>
            <a:pathLst>
              <a:path w="370205" h="47625">
                <a:moveTo>
                  <a:pt x="369946" y="0"/>
                </a:moveTo>
                <a:lnTo>
                  <a:pt x="0" y="0"/>
                </a:lnTo>
                <a:lnTo>
                  <a:pt x="0" y="47171"/>
                </a:lnTo>
                <a:lnTo>
                  <a:pt x="369946" y="47171"/>
                </a:lnTo>
                <a:lnTo>
                  <a:pt x="369946" y="0"/>
                </a:lnTo>
                <a:close/>
              </a:path>
            </a:pathLst>
          </a:custGeom>
          <a:solidFill>
            <a:srgbClr val="1267F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694537" y="445446"/>
            <a:ext cx="337702" cy="357340"/>
          </a:xfrm>
          <a:custGeom>
            <a:avLst/>
            <a:gdLst/>
            <a:ahLst/>
            <a:cxnLst/>
            <a:rect l="l" t="t" r="r" b="b"/>
            <a:pathLst>
              <a:path w="556894" h="589280">
                <a:moveTo>
                  <a:pt x="556628" y="166370"/>
                </a:moveTo>
                <a:lnTo>
                  <a:pt x="166725" y="166370"/>
                </a:lnTo>
                <a:lnTo>
                  <a:pt x="166725" y="213360"/>
                </a:lnTo>
                <a:lnTo>
                  <a:pt x="166725" y="214630"/>
                </a:lnTo>
                <a:lnTo>
                  <a:pt x="166725" y="589280"/>
                </a:lnTo>
                <a:lnTo>
                  <a:pt x="213931" y="589280"/>
                </a:lnTo>
                <a:lnTo>
                  <a:pt x="213931" y="214630"/>
                </a:lnTo>
                <a:lnTo>
                  <a:pt x="240842" y="214630"/>
                </a:lnTo>
                <a:lnTo>
                  <a:pt x="240842" y="213360"/>
                </a:lnTo>
                <a:lnTo>
                  <a:pt x="556628" y="213360"/>
                </a:lnTo>
                <a:lnTo>
                  <a:pt x="556628" y="166370"/>
                </a:lnTo>
                <a:close/>
              </a:path>
              <a:path w="556894" h="589280">
                <a:moveTo>
                  <a:pt x="556641" y="1270"/>
                </a:moveTo>
                <a:lnTo>
                  <a:pt x="556590" y="0"/>
                </a:lnTo>
                <a:lnTo>
                  <a:pt x="34188" y="0"/>
                </a:lnTo>
                <a:lnTo>
                  <a:pt x="34188" y="1270"/>
                </a:lnTo>
                <a:lnTo>
                  <a:pt x="0" y="1270"/>
                </a:lnTo>
                <a:lnTo>
                  <a:pt x="0" y="46990"/>
                </a:lnTo>
                <a:lnTo>
                  <a:pt x="0" y="48260"/>
                </a:lnTo>
                <a:lnTo>
                  <a:pt x="0" y="589280"/>
                </a:lnTo>
                <a:lnTo>
                  <a:pt x="47193" y="589280"/>
                </a:lnTo>
                <a:lnTo>
                  <a:pt x="47193" y="48260"/>
                </a:lnTo>
                <a:lnTo>
                  <a:pt x="115570" y="48260"/>
                </a:lnTo>
                <a:lnTo>
                  <a:pt x="115570" y="46990"/>
                </a:lnTo>
                <a:lnTo>
                  <a:pt x="556641" y="46990"/>
                </a:lnTo>
                <a:lnTo>
                  <a:pt x="556641" y="1270"/>
                </a:lnTo>
                <a:close/>
              </a:path>
            </a:pathLst>
          </a:custGeom>
          <a:solidFill>
            <a:srgbClr val="1267F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993139" y="446617"/>
            <a:ext cx="338087" cy="356955"/>
          </a:xfrm>
          <a:custGeom>
            <a:avLst/>
            <a:gdLst/>
            <a:ahLst/>
            <a:cxnLst/>
            <a:rect l="l" t="t" r="r" b="b"/>
            <a:pathLst>
              <a:path w="557530" h="588644">
                <a:moveTo>
                  <a:pt x="376593" y="0"/>
                </a:moveTo>
                <a:lnTo>
                  <a:pt x="322745" y="0"/>
                </a:lnTo>
                <a:lnTo>
                  <a:pt x="0" y="588098"/>
                </a:lnTo>
                <a:lnTo>
                  <a:pt x="53835" y="588098"/>
                </a:lnTo>
                <a:lnTo>
                  <a:pt x="376593" y="0"/>
                </a:lnTo>
                <a:close/>
              </a:path>
              <a:path w="557530" h="588644">
                <a:moveTo>
                  <a:pt x="557364" y="0"/>
                </a:moveTo>
                <a:lnTo>
                  <a:pt x="503529" y="0"/>
                </a:lnTo>
                <a:lnTo>
                  <a:pt x="180797" y="588098"/>
                </a:lnTo>
                <a:lnTo>
                  <a:pt x="234619" y="588098"/>
                </a:lnTo>
                <a:lnTo>
                  <a:pt x="557364" y="0"/>
                </a:lnTo>
                <a:close/>
              </a:path>
            </a:pathLst>
          </a:custGeom>
          <a:solidFill>
            <a:srgbClr val="1267F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7" name="object 7"/>
          <p:cNvGrpSpPr/>
          <p:nvPr/>
        </p:nvGrpSpPr>
        <p:grpSpPr>
          <a:xfrm>
            <a:off x="1469797" y="446269"/>
            <a:ext cx="421646" cy="99347"/>
            <a:chOff x="2423098" y="735931"/>
            <a:chExt cx="695325" cy="16383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3098" y="735931"/>
              <a:ext cx="414622" cy="16340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9278" y="780143"/>
              <a:ext cx="249004" cy="116396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1903671" y="472986"/>
            <a:ext cx="72777" cy="70851"/>
          </a:xfrm>
          <a:custGeom>
            <a:avLst/>
            <a:gdLst/>
            <a:ahLst/>
            <a:cxnLst/>
            <a:rect l="l" t="t" r="r" b="b"/>
            <a:pathLst>
              <a:path w="120014" h="116840">
                <a:moveTo>
                  <a:pt x="119748" y="0"/>
                </a:moveTo>
                <a:lnTo>
                  <a:pt x="0" y="0"/>
                </a:lnTo>
                <a:lnTo>
                  <a:pt x="0" y="19050"/>
                </a:lnTo>
                <a:lnTo>
                  <a:pt x="47536" y="19050"/>
                </a:lnTo>
                <a:lnTo>
                  <a:pt x="47536" y="116840"/>
                </a:lnTo>
                <a:lnTo>
                  <a:pt x="72212" y="116840"/>
                </a:lnTo>
                <a:lnTo>
                  <a:pt x="72212" y="19050"/>
                </a:lnTo>
                <a:lnTo>
                  <a:pt x="119748" y="19050"/>
                </a:lnTo>
                <a:lnTo>
                  <a:pt x="119748" y="0"/>
                </a:lnTo>
                <a:close/>
              </a:path>
            </a:pathLst>
          </a:custGeom>
          <a:solidFill>
            <a:srgbClr val="1F2F4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11" name="object 11"/>
          <p:cNvGrpSpPr/>
          <p:nvPr/>
        </p:nvGrpSpPr>
        <p:grpSpPr>
          <a:xfrm>
            <a:off x="1984685" y="472984"/>
            <a:ext cx="192917" cy="71237"/>
            <a:chOff x="3272186" y="779986"/>
            <a:chExt cx="318135" cy="117475"/>
          </a:xfrm>
        </p:grpSpPr>
        <p:sp>
          <p:nvSpPr>
            <p:cNvPr id="12" name="object 12"/>
            <p:cNvSpPr/>
            <p:nvPr/>
          </p:nvSpPr>
          <p:spPr>
            <a:xfrm>
              <a:off x="3272180" y="779989"/>
              <a:ext cx="120014" cy="116839"/>
            </a:xfrm>
            <a:custGeom>
              <a:avLst/>
              <a:gdLst/>
              <a:ahLst/>
              <a:cxnLst/>
              <a:rect l="l" t="t" r="r" b="b"/>
              <a:pathLst>
                <a:path w="120014" h="116840">
                  <a:moveTo>
                    <a:pt x="119761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7536" y="19050"/>
                  </a:lnTo>
                  <a:lnTo>
                    <a:pt x="47536" y="116840"/>
                  </a:lnTo>
                  <a:lnTo>
                    <a:pt x="72212" y="116840"/>
                  </a:lnTo>
                  <a:lnTo>
                    <a:pt x="72212" y="19050"/>
                  </a:lnTo>
                  <a:lnTo>
                    <a:pt x="119761" y="19050"/>
                  </a:lnTo>
                  <a:lnTo>
                    <a:pt x="119761" y="0"/>
                  </a:lnTo>
                  <a:close/>
                </a:path>
              </a:pathLst>
            </a:custGeom>
            <a:solidFill>
              <a:srgbClr val="1F2F4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2252" y="780146"/>
              <a:ext cx="121786" cy="11639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565603" y="847456"/>
              <a:ext cx="24765" cy="49530"/>
            </a:xfrm>
            <a:custGeom>
              <a:avLst/>
              <a:gdLst/>
              <a:ahLst/>
              <a:cxnLst/>
              <a:rect l="l" t="t" r="r" b="b"/>
              <a:pathLst>
                <a:path w="24764" h="49530">
                  <a:moveTo>
                    <a:pt x="0" y="49530"/>
                  </a:moveTo>
                  <a:lnTo>
                    <a:pt x="24449" y="49530"/>
                  </a:lnTo>
                  <a:lnTo>
                    <a:pt x="24449" y="0"/>
                  </a:lnTo>
                  <a:lnTo>
                    <a:pt x="0" y="0"/>
                  </a:lnTo>
                  <a:lnTo>
                    <a:pt x="0" y="49530"/>
                  </a:lnTo>
                  <a:close/>
                </a:path>
              </a:pathLst>
            </a:custGeom>
            <a:solidFill>
              <a:srgbClr val="1F2F4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162613" y="438703"/>
            <a:ext cx="430887" cy="106663"/>
            <a:chOff x="3565603" y="723454"/>
            <a:chExt cx="710565" cy="175895"/>
          </a:xfrm>
        </p:grpSpPr>
        <p:sp>
          <p:nvSpPr>
            <p:cNvPr id="16" name="object 16"/>
            <p:cNvSpPr/>
            <p:nvPr/>
          </p:nvSpPr>
          <p:spPr>
            <a:xfrm>
              <a:off x="3565601" y="780154"/>
              <a:ext cx="120014" cy="116839"/>
            </a:xfrm>
            <a:custGeom>
              <a:avLst/>
              <a:gdLst/>
              <a:ahLst/>
              <a:cxnLst/>
              <a:rect l="l" t="t" r="r" b="b"/>
              <a:pathLst>
                <a:path w="120014" h="116840">
                  <a:moveTo>
                    <a:pt x="119748" y="0"/>
                  </a:moveTo>
                  <a:lnTo>
                    <a:pt x="95300" y="0"/>
                  </a:lnTo>
                  <a:lnTo>
                    <a:pt x="95300" y="48260"/>
                  </a:lnTo>
                  <a:lnTo>
                    <a:pt x="24447" y="48260"/>
                  </a:lnTo>
                  <a:lnTo>
                    <a:pt x="24447" y="0"/>
                  </a:lnTo>
                  <a:lnTo>
                    <a:pt x="0" y="0"/>
                  </a:lnTo>
                  <a:lnTo>
                    <a:pt x="0" y="48260"/>
                  </a:lnTo>
                  <a:lnTo>
                    <a:pt x="0" y="67310"/>
                  </a:lnTo>
                  <a:lnTo>
                    <a:pt x="95300" y="67310"/>
                  </a:lnTo>
                  <a:lnTo>
                    <a:pt x="95300" y="116840"/>
                  </a:lnTo>
                  <a:lnTo>
                    <a:pt x="119748" y="116840"/>
                  </a:lnTo>
                  <a:lnTo>
                    <a:pt x="119748" y="67310"/>
                  </a:lnTo>
                  <a:lnTo>
                    <a:pt x="119748" y="48260"/>
                  </a:lnTo>
                  <a:lnTo>
                    <a:pt x="119748" y="0"/>
                  </a:lnTo>
                  <a:close/>
                </a:path>
              </a:pathLst>
            </a:custGeom>
            <a:solidFill>
              <a:srgbClr val="1F2F4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10785" y="777581"/>
              <a:ext cx="125420" cy="1217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58925" y="780146"/>
              <a:ext cx="263425" cy="11639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53918" y="723454"/>
              <a:ext cx="121786" cy="173083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2174985" y="601176"/>
            <a:ext cx="275706" cy="73932"/>
            <a:chOff x="3586005" y="991384"/>
            <a:chExt cx="454659" cy="121920"/>
          </a:xfrm>
        </p:grpSpPr>
        <p:sp>
          <p:nvSpPr>
            <p:cNvPr id="21" name="object 21"/>
            <p:cNvSpPr/>
            <p:nvPr/>
          </p:nvSpPr>
          <p:spPr>
            <a:xfrm>
              <a:off x="3585997" y="993793"/>
              <a:ext cx="120014" cy="116839"/>
            </a:xfrm>
            <a:custGeom>
              <a:avLst/>
              <a:gdLst/>
              <a:ahLst/>
              <a:cxnLst/>
              <a:rect l="l" t="t" r="r" b="b"/>
              <a:pathLst>
                <a:path w="120014" h="116840">
                  <a:moveTo>
                    <a:pt x="119761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47536" y="19050"/>
                  </a:lnTo>
                  <a:lnTo>
                    <a:pt x="47536" y="116840"/>
                  </a:lnTo>
                  <a:lnTo>
                    <a:pt x="72224" y="116840"/>
                  </a:lnTo>
                  <a:lnTo>
                    <a:pt x="72224" y="19050"/>
                  </a:lnTo>
                  <a:lnTo>
                    <a:pt x="119761" y="19050"/>
                  </a:lnTo>
                  <a:lnTo>
                    <a:pt x="119761" y="0"/>
                  </a:lnTo>
                  <a:close/>
                </a:path>
              </a:pathLst>
            </a:custGeom>
            <a:solidFill>
              <a:srgbClr val="1F2F4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26072" y="993945"/>
              <a:ext cx="118855" cy="11639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64094" y="991384"/>
              <a:ext cx="127001" cy="12175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015928" y="1061260"/>
              <a:ext cx="24765" cy="49530"/>
            </a:xfrm>
            <a:custGeom>
              <a:avLst/>
              <a:gdLst/>
              <a:ahLst/>
              <a:cxnLst/>
              <a:rect l="l" t="t" r="r" b="b"/>
              <a:pathLst>
                <a:path w="24764" h="49530">
                  <a:moveTo>
                    <a:pt x="0" y="49530"/>
                  </a:moveTo>
                  <a:lnTo>
                    <a:pt x="24449" y="49530"/>
                  </a:lnTo>
                  <a:lnTo>
                    <a:pt x="24449" y="0"/>
                  </a:lnTo>
                  <a:lnTo>
                    <a:pt x="0" y="0"/>
                  </a:lnTo>
                  <a:lnTo>
                    <a:pt x="0" y="49530"/>
                  </a:lnTo>
                  <a:close/>
                </a:path>
              </a:pathLst>
            </a:custGeom>
            <a:solidFill>
              <a:srgbClr val="1F2F4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25" name="object 25"/>
          <p:cNvSpPr/>
          <p:nvPr/>
        </p:nvSpPr>
        <p:spPr>
          <a:xfrm>
            <a:off x="2435684" y="602737"/>
            <a:ext cx="72777" cy="70851"/>
          </a:xfrm>
          <a:custGeom>
            <a:avLst/>
            <a:gdLst/>
            <a:ahLst/>
            <a:cxnLst/>
            <a:rect l="l" t="t" r="r" b="b"/>
            <a:pathLst>
              <a:path w="120014" h="116840">
                <a:moveTo>
                  <a:pt x="119761" y="0"/>
                </a:moveTo>
                <a:lnTo>
                  <a:pt x="95313" y="0"/>
                </a:lnTo>
                <a:lnTo>
                  <a:pt x="95313" y="48260"/>
                </a:lnTo>
                <a:lnTo>
                  <a:pt x="24447" y="48260"/>
                </a:lnTo>
                <a:lnTo>
                  <a:pt x="24447" y="0"/>
                </a:lnTo>
                <a:lnTo>
                  <a:pt x="0" y="0"/>
                </a:lnTo>
                <a:lnTo>
                  <a:pt x="0" y="48260"/>
                </a:lnTo>
                <a:lnTo>
                  <a:pt x="0" y="67310"/>
                </a:lnTo>
                <a:lnTo>
                  <a:pt x="95313" y="67310"/>
                </a:lnTo>
                <a:lnTo>
                  <a:pt x="95313" y="116840"/>
                </a:lnTo>
                <a:lnTo>
                  <a:pt x="119761" y="116840"/>
                </a:lnTo>
                <a:lnTo>
                  <a:pt x="119761" y="67310"/>
                </a:lnTo>
                <a:lnTo>
                  <a:pt x="119761" y="48260"/>
                </a:lnTo>
                <a:lnTo>
                  <a:pt x="119761" y="0"/>
                </a:lnTo>
                <a:close/>
              </a:path>
            </a:pathLst>
          </a:custGeom>
          <a:solidFill>
            <a:srgbClr val="1F2F4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71254" y="601173"/>
            <a:ext cx="711800" cy="230087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527447" y="643549"/>
            <a:ext cx="15018" cy="30035"/>
          </a:xfrm>
          <a:custGeom>
            <a:avLst/>
            <a:gdLst/>
            <a:ahLst/>
            <a:cxnLst/>
            <a:rect l="l" t="t" r="r" b="b"/>
            <a:pathLst>
              <a:path w="24764" h="49530">
                <a:moveTo>
                  <a:pt x="0" y="49530"/>
                </a:moveTo>
                <a:lnTo>
                  <a:pt x="24459" y="49530"/>
                </a:lnTo>
                <a:lnTo>
                  <a:pt x="24459" y="0"/>
                </a:lnTo>
                <a:lnTo>
                  <a:pt x="0" y="0"/>
                </a:lnTo>
                <a:lnTo>
                  <a:pt x="0" y="49530"/>
                </a:lnTo>
                <a:close/>
              </a:path>
            </a:pathLst>
          </a:custGeom>
          <a:solidFill>
            <a:srgbClr val="1F2F4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28" name="object 28"/>
          <p:cNvGrpSpPr/>
          <p:nvPr/>
        </p:nvGrpSpPr>
        <p:grpSpPr>
          <a:xfrm>
            <a:off x="2527448" y="568363"/>
            <a:ext cx="279556" cy="105508"/>
            <a:chOff x="4167242" y="937273"/>
            <a:chExt cx="461009" cy="173990"/>
          </a:xfrm>
        </p:grpSpPr>
        <p:sp>
          <p:nvSpPr>
            <p:cNvPr id="29" name="object 29"/>
            <p:cNvSpPr/>
            <p:nvPr/>
          </p:nvSpPr>
          <p:spPr>
            <a:xfrm>
              <a:off x="4167238" y="993958"/>
              <a:ext cx="120014" cy="116839"/>
            </a:xfrm>
            <a:custGeom>
              <a:avLst/>
              <a:gdLst/>
              <a:ahLst/>
              <a:cxnLst/>
              <a:rect l="l" t="t" r="r" b="b"/>
              <a:pathLst>
                <a:path w="120014" h="116840">
                  <a:moveTo>
                    <a:pt x="119761" y="0"/>
                  </a:moveTo>
                  <a:lnTo>
                    <a:pt x="95313" y="0"/>
                  </a:lnTo>
                  <a:lnTo>
                    <a:pt x="95313" y="48260"/>
                  </a:lnTo>
                  <a:lnTo>
                    <a:pt x="24460" y="48260"/>
                  </a:lnTo>
                  <a:lnTo>
                    <a:pt x="24460" y="0"/>
                  </a:lnTo>
                  <a:lnTo>
                    <a:pt x="0" y="0"/>
                  </a:lnTo>
                  <a:lnTo>
                    <a:pt x="0" y="48260"/>
                  </a:lnTo>
                  <a:lnTo>
                    <a:pt x="0" y="67310"/>
                  </a:lnTo>
                  <a:lnTo>
                    <a:pt x="95313" y="67310"/>
                  </a:lnTo>
                  <a:lnTo>
                    <a:pt x="95313" y="116840"/>
                  </a:lnTo>
                  <a:lnTo>
                    <a:pt x="119761" y="116840"/>
                  </a:lnTo>
                  <a:lnTo>
                    <a:pt x="119761" y="67310"/>
                  </a:lnTo>
                  <a:lnTo>
                    <a:pt x="119761" y="48260"/>
                  </a:lnTo>
                  <a:lnTo>
                    <a:pt x="119761" y="0"/>
                  </a:lnTo>
                  <a:close/>
                </a:path>
              </a:pathLst>
            </a:custGeom>
            <a:solidFill>
              <a:srgbClr val="1F2F4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18570" y="993948"/>
              <a:ext cx="156194" cy="11639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06339" y="937273"/>
              <a:ext cx="121786" cy="173062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95443" y="730834"/>
            <a:ext cx="237528" cy="73832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18702" y="357505"/>
            <a:ext cx="543661" cy="554225"/>
          </a:xfrm>
          <a:prstGeom prst="rect">
            <a:avLst/>
          </a:prstGeom>
        </p:spPr>
      </p:pic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344861" y="1349509"/>
            <a:ext cx="11780251" cy="1361604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 marR="3081" algn="ctr">
              <a:lnSpc>
                <a:spcPct val="100000"/>
              </a:lnSpc>
              <a:spcBef>
                <a:spcPts val="58"/>
              </a:spcBef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Институт инженерной и экологической безопасности</a:t>
            </a:r>
            <a:endParaRPr dirty="0">
              <a:latin typeface="+mn-lt"/>
              <a:cs typeface="Normalidad Text Medium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08" y="4115388"/>
            <a:ext cx="2646977" cy="2547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196" y="2947601"/>
            <a:ext cx="4120781" cy="2809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1" y="2711112"/>
            <a:ext cx="4126896" cy="2713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3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377" y="417599"/>
            <a:ext cx="10515600" cy="116182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Направление подготовки 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20.03.01 «Техносферная безопасность»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Квалификация-бакалавр</a:t>
            </a:r>
            <a:endParaRPr lang="ru-RU" sz="36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46255"/>
            <a:ext cx="12192000" cy="311745"/>
          </a:xfrm>
          <a:prstGeom prst="rect">
            <a:avLst/>
          </a:prstGeom>
          <a:solidFill>
            <a:srgbClr val="081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5" b="31867"/>
          <a:stretch/>
        </p:blipFill>
        <p:spPr>
          <a:xfrm>
            <a:off x="407195" y="169068"/>
            <a:ext cx="762182" cy="321469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73984" y="417598"/>
            <a:ext cx="2101658" cy="4140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000" y="6542399"/>
            <a:ext cx="69405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1"/>
                </a:solidFill>
              </a:rPr>
              <a:t>Институт инженерной и экологической безопасности // Тольятти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02110" y="6546255"/>
            <a:ext cx="1289889" cy="311745"/>
          </a:xfrm>
          <a:custGeom>
            <a:avLst/>
            <a:gdLst>
              <a:gd name="connsiteX0" fmla="*/ 0 w 1127964"/>
              <a:gd name="connsiteY0" fmla="*/ 0 h 311745"/>
              <a:gd name="connsiteX1" fmla="*/ 1127964 w 1127964"/>
              <a:gd name="connsiteY1" fmla="*/ 0 h 311745"/>
              <a:gd name="connsiteX2" fmla="*/ 1127964 w 1127964"/>
              <a:gd name="connsiteY2" fmla="*/ 311745 h 311745"/>
              <a:gd name="connsiteX3" fmla="*/ 0 w 1127964"/>
              <a:gd name="connsiteY3" fmla="*/ 311745 h 311745"/>
              <a:gd name="connsiteX4" fmla="*/ 0 w 1127964"/>
              <a:gd name="connsiteY4" fmla="*/ 0 h 311745"/>
              <a:gd name="connsiteX0" fmla="*/ 161925 w 1289889"/>
              <a:gd name="connsiteY0" fmla="*/ 0 h 311745"/>
              <a:gd name="connsiteX1" fmla="*/ 1289889 w 1289889"/>
              <a:gd name="connsiteY1" fmla="*/ 0 h 311745"/>
              <a:gd name="connsiteX2" fmla="*/ 1289889 w 1289889"/>
              <a:gd name="connsiteY2" fmla="*/ 311745 h 311745"/>
              <a:gd name="connsiteX3" fmla="*/ 0 w 1289889"/>
              <a:gd name="connsiteY3" fmla="*/ 309364 h 311745"/>
              <a:gd name="connsiteX4" fmla="*/ 161925 w 1289889"/>
              <a:gd name="connsiteY4" fmla="*/ 0 h 31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889" h="311745">
                <a:moveTo>
                  <a:pt x="161925" y="0"/>
                </a:moveTo>
                <a:lnTo>
                  <a:pt x="1289889" y="0"/>
                </a:lnTo>
                <a:lnTo>
                  <a:pt x="1289889" y="311745"/>
                </a:lnTo>
                <a:lnTo>
                  <a:pt x="0" y="309364"/>
                </a:lnTo>
                <a:lnTo>
                  <a:pt x="161925" y="0"/>
                </a:lnTo>
                <a:close/>
              </a:path>
            </a:pathLst>
          </a:custGeom>
          <a:solidFill>
            <a:srgbClr val="01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1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45927201"/>
              </p:ext>
            </p:extLst>
          </p:nvPr>
        </p:nvGraphicFramePr>
        <p:xfrm>
          <a:off x="115748" y="1827950"/>
          <a:ext cx="5335483" cy="3970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71" y="1827950"/>
            <a:ext cx="5771964" cy="44262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05335" y="2023112"/>
            <a:ext cx="58796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cs typeface="Times New Roman" panose="02020603050405020304" pitchFamily="18" charset="0"/>
              </a:rPr>
              <a:t>Образовательные </a:t>
            </a:r>
            <a:r>
              <a:rPr lang="ru-RU" sz="3200" b="1" dirty="0" smtClean="0">
                <a:cs typeface="Times New Roman" panose="02020603050405020304" pitchFamily="18" charset="0"/>
              </a:rPr>
              <a:t>программы:</a:t>
            </a:r>
          </a:p>
          <a:p>
            <a:pPr marL="266700" indent="-266700"/>
            <a:r>
              <a:rPr lang="ru-RU" sz="3200" dirty="0" smtClean="0">
                <a:cs typeface="Times New Roman" panose="02020603050405020304" pitchFamily="18" charset="0"/>
              </a:rPr>
              <a:t>- Промышленная </a:t>
            </a:r>
            <a:r>
              <a:rPr lang="ru-RU" sz="3200" dirty="0">
                <a:cs typeface="Times New Roman" panose="02020603050405020304" pitchFamily="18" charset="0"/>
              </a:rPr>
              <a:t>безопасность и охрана труда</a:t>
            </a:r>
          </a:p>
          <a:p>
            <a:pPr marL="266700" indent="-266700">
              <a:buFontTx/>
              <a:buChar char="-"/>
            </a:pPr>
            <a:r>
              <a:rPr lang="ru-RU" sz="3200" dirty="0" smtClean="0">
                <a:cs typeface="Times New Roman" panose="02020603050405020304" pitchFamily="18" charset="0"/>
              </a:rPr>
              <a:t>Комплексное обеспечение пожарной безопасности</a:t>
            </a:r>
          </a:p>
          <a:p>
            <a:pPr marL="266700" indent="-266700">
              <a:buFontTx/>
              <a:buChar char="-"/>
            </a:pPr>
            <a:r>
              <a:rPr lang="ru-RU" sz="3200" dirty="0" smtClean="0">
                <a:cs typeface="Times New Roman" panose="02020603050405020304" pitchFamily="18" charset="0"/>
              </a:rPr>
              <a:t>Экологическая </a:t>
            </a:r>
            <a:r>
              <a:rPr lang="ru-RU" sz="3200" dirty="0">
                <a:cs typeface="Times New Roman" panose="02020603050405020304" pitchFamily="18" charset="0"/>
              </a:rPr>
              <a:t>безопасность</a:t>
            </a:r>
          </a:p>
          <a:p>
            <a:pPr lvl="0"/>
            <a:endParaRPr lang="ru-RU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39408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Где работать?</a:t>
            </a:r>
            <a:endParaRPr lang="ru-RU" sz="36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893800"/>
              </p:ext>
            </p:extLst>
          </p:nvPr>
        </p:nvGraphicFramePr>
        <p:xfrm>
          <a:off x="838200" y="1455437"/>
          <a:ext cx="10515600" cy="540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546255"/>
            <a:ext cx="12192000" cy="311745"/>
          </a:xfrm>
          <a:prstGeom prst="rect">
            <a:avLst/>
          </a:prstGeom>
          <a:solidFill>
            <a:srgbClr val="081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5" b="31867"/>
          <a:stretch/>
        </p:blipFill>
        <p:spPr>
          <a:xfrm>
            <a:off x="407195" y="169068"/>
            <a:ext cx="762182" cy="321469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73984" y="417598"/>
            <a:ext cx="2101658" cy="4140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000" y="6542399"/>
            <a:ext cx="69405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1"/>
                </a:solidFill>
              </a:rPr>
              <a:t>Институт инженерной и экологической безопасности // Тольятти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02110" y="6546255"/>
            <a:ext cx="1289889" cy="311745"/>
          </a:xfrm>
          <a:custGeom>
            <a:avLst/>
            <a:gdLst>
              <a:gd name="connsiteX0" fmla="*/ 0 w 1127964"/>
              <a:gd name="connsiteY0" fmla="*/ 0 h 311745"/>
              <a:gd name="connsiteX1" fmla="*/ 1127964 w 1127964"/>
              <a:gd name="connsiteY1" fmla="*/ 0 h 311745"/>
              <a:gd name="connsiteX2" fmla="*/ 1127964 w 1127964"/>
              <a:gd name="connsiteY2" fmla="*/ 311745 h 311745"/>
              <a:gd name="connsiteX3" fmla="*/ 0 w 1127964"/>
              <a:gd name="connsiteY3" fmla="*/ 311745 h 311745"/>
              <a:gd name="connsiteX4" fmla="*/ 0 w 1127964"/>
              <a:gd name="connsiteY4" fmla="*/ 0 h 311745"/>
              <a:gd name="connsiteX0" fmla="*/ 161925 w 1289889"/>
              <a:gd name="connsiteY0" fmla="*/ 0 h 311745"/>
              <a:gd name="connsiteX1" fmla="*/ 1289889 w 1289889"/>
              <a:gd name="connsiteY1" fmla="*/ 0 h 311745"/>
              <a:gd name="connsiteX2" fmla="*/ 1289889 w 1289889"/>
              <a:gd name="connsiteY2" fmla="*/ 311745 h 311745"/>
              <a:gd name="connsiteX3" fmla="*/ 0 w 1289889"/>
              <a:gd name="connsiteY3" fmla="*/ 309364 h 311745"/>
              <a:gd name="connsiteX4" fmla="*/ 161925 w 1289889"/>
              <a:gd name="connsiteY4" fmla="*/ 0 h 31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889" h="311745">
                <a:moveTo>
                  <a:pt x="161925" y="0"/>
                </a:moveTo>
                <a:lnTo>
                  <a:pt x="1289889" y="0"/>
                </a:lnTo>
                <a:lnTo>
                  <a:pt x="1289889" y="311745"/>
                </a:lnTo>
                <a:lnTo>
                  <a:pt x="0" y="309364"/>
                </a:lnTo>
                <a:lnTo>
                  <a:pt x="161925" y="0"/>
                </a:lnTo>
                <a:close/>
              </a:path>
            </a:pathLst>
          </a:custGeom>
          <a:solidFill>
            <a:srgbClr val="01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573715" y="329802"/>
            <a:ext cx="46394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Кем работать?</a:t>
            </a:r>
            <a:endParaRPr lang="ru-RU" sz="36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377" y="417599"/>
            <a:ext cx="10515600" cy="116182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Направление подготовки 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09.03.03 «Прикладная информатика»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Квалификация-бакалавр</a:t>
            </a:r>
            <a:endParaRPr lang="ru-RU" sz="36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46255"/>
            <a:ext cx="12192000" cy="311745"/>
          </a:xfrm>
          <a:prstGeom prst="rect">
            <a:avLst/>
          </a:prstGeom>
          <a:solidFill>
            <a:srgbClr val="081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5" b="31867"/>
          <a:stretch/>
        </p:blipFill>
        <p:spPr>
          <a:xfrm>
            <a:off x="407195" y="169068"/>
            <a:ext cx="762182" cy="321469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73984" y="417598"/>
            <a:ext cx="2101658" cy="4140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000" y="6542399"/>
            <a:ext cx="69405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1"/>
                </a:solidFill>
              </a:rPr>
              <a:t>Институт инженерной и экологической безопасности // Тольятти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02110" y="6546255"/>
            <a:ext cx="1289889" cy="311745"/>
          </a:xfrm>
          <a:custGeom>
            <a:avLst/>
            <a:gdLst>
              <a:gd name="connsiteX0" fmla="*/ 0 w 1127964"/>
              <a:gd name="connsiteY0" fmla="*/ 0 h 311745"/>
              <a:gd name="connsiteX1" fmla="*/ 1127964 w 1127964"/>
              <a:gd name="connsiteY1" fmla="*/ 0 h 311745"/>
              <a:gd name="connsiteX2" fmla="*/ 1127964 w 1127964"/>
              <a:gd name="connsiteY2" fmla="*/ 311745 h 311745"/>
              <a:gd name="connsiteX3" fmla="*/ 0 w 1127964"/>
              <a:gd name="connsiteY3" fmla="*/ 311745 h 311745"/>
              <a:gd name="connsiteX4" fmla="*/ 0 w 1127964"/>
              <a:gd name="connsiteY4" fmla="*/ 0 h 311745"/>
              <a:gd name="connsiteX0" fmla="*/ 161925 w 1289889"/>
              <a:gd name="connsiteY0" fmla="*/ 0 h 311745"/>
              <a:gd name="connsiteX1" fmla="*/ 1289889 w 1289889"/>
              <a:gd name="connsiteY1" fmla="*/ 0 h 311745"/>
              <a:gd name="connsiteX2" fmla="*/ 1289889 w 1289889"/>
              <a:gd name="connsiteY2" fmla="*/ 311745 h 311745"/>
              <a:gd name="connsiteX3" fmla="*/ 0 w 1289889"/>
              <a:gd name="connsiteY3" fmla="*/ 309364 h 311745"/>
              <a:gd name="connsiteX4" fmla="*/ 161925 w 1289889"/>
              <a:gd name="connsiteY4" fmla="*/ 0 h 31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889" h="311745">
                <a:moveTo>
                  <a:pt x="161925" y="0"/>
                </a:moveTo>
                <a:lnTo>
                  <a:pt x="1289889" y="0"/>
                </a:lnTo>
                <a:lnTo>
                  <a:pt x="1289889" y="311745"/>
                </a:lnTo>
                <a:lnTo>
                  <a:pt x="0" y="309364"/>
                </a:lnTo>
                <a:lnTo>
                  <a:pt x="161925" y="0"/>
                </a:lnTo>
                <a:close/>
              </a:path>
            </a:pathLst>
          </a:custGeom>
          <a:solidFill>
            <a:srgbClr val="01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1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9744601"/>
              </p:ext>
            </p:extLst>
          </p:nvPr>
        </p:nvGraphicFramePr>
        <p:xfrm>
          <a:off x="106956" y="1646115"/>
          <a:ext cx="5581667" cy="4363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805335" y="2023112"/>
            <a:ext cx="587964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cs typeface="Times New Roman" panose="02020603050405020304" pitchFamily="18" charset="0"/>
              </a:rPr>
              <a:t>Образовательные </a:t>
            </a:r>
            <a:r>
              <a:rPr lang="ru-RU" sz="3200" b="1" dirty="0" smtClean="0">
                <a:cs typeface="Times New Roman" panose="02020603050405020304" pitchFamily="18" charset="0"/>
              </a:rPr>
              <a:t>программы</a:t>
            </a:r>
            <a:r>
              <a:rPr lang="ru-RU" sz="3200" b="1" dirty="0" smtClean="0">
                <a:cs typeface="Times New Roman" panose="02020603050405020304" pitchFamily="18" charset="0"/>
              </a:rPr>
              <a:t>:</a:t>
            </a:r>
          </a:p>
          <a:p>
            <a:pPr lvl="0"/>
            <a:endParaRPr lang="ru-RU" sz="3200" b="1" dirty="0">
              <a:cs typeface="Times New Roman" panose="02020603050405020304" pitchFamily="18" charset="0"/>
            </a:endParaRPr>
          </a:p>
          <a:p>
            <a:pPr lvl="0"/>
            <a:endParaRPr lang="ru-RU" sz="3200" b="1" dirty="0" smtClean="0"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cs typeface="Times New Roman" panose="02020603050405020304" pitchFamily="18" charset="0"/>
              </a:rPr>
              <a:t>- </a:t>
            </a:r>
            <a:r>
              <a:rPr lang="ru-RU" sz="3200" dirty="0">
                <a:cs typeface="Times New Roman" panose="02020603050405020304" pitchFamily="18" charset="0"/>
              </a:rPr>
              <a:t>Прикладная информатика в информационной безопасности</a:t>
            </a:r>
          </a:p>
          <a:p>
            <a:pPr lvl="0"/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2354970"/>
            <a:ext cx="5700815" cy="33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286" y="165875"/>
            <a:ext cx="3320562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Где работать?</a:t>
            </a:r>
            <a:endParaRPr lang="ru-RU" sz="36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909987"/>
              </p:ext>
            </p:extLst>
          </p:nvPr>
        </p:nvGraphicFramePr>
        <p:xfrm>
          <a:off x="838200" y="1239715"/>
          <a:ext cx="10515600" cy="517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546255"/>
            <a:ext cx="12192000" cy="311745"/>
          </a:xfrm>
          <a:prstGeom prst="rect">
            <a:avLst/>
          </a:prstGeom>
          <a:solidFill>
            <a:srgbClr val="081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5" b="31867"/>
          <a:stretch/>
        </p:blipFill>
        <p:spPr>
          <a:xfrm>
            <a:off x="407195" y="169068"/>
            <a:ext cx="762182" cy="321469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73984" y="417598"/>
            <a:ext cx="2101658" cy="4140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000" y="6542399"/>
            <a:ext cx="69405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1"/>
                </a:solidFill>
              </a:rPr>
              <a:t>Институт инженерной и экологической безопасности // Тольятти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02110" y="6546255"/>
            <a:ext cx="1289889" cy="311745"/>
          </a:xfrm>
          <a:custGeom>
            <a:avLst/>
            <a:gdLst>
              <a:gd name="connsiteX0" fmla="*/ 0 w 1127964"/>
              <a:gd name="connsiteY0" fmla="*/ 0 h 311745"/>
              <a:gd name="connsiteX1" fmla="*/ 1127964 w 1127964"/>
              <a:gd name="connsiteY1" fmla="*/ 0 h 311745"/>
              <a:gd name="connsiteX2" fmla="*/ 1127964 w 1127964"/>
              <a:gd name="connsiteY2" fmla="*/ 311745 h 311745"/>
              <a:gd name="connsiteX3" fmla="*/ 0 w 1127964"/>
              <a:gd name="connsiteY3" fmla="*/ 311745 h 311745"/>
              <a:gd name="connsiteX4" fmla="*/ 0 w 1127964"/>
              <a:gd name="connsiteY4" fmla="*/ 0 h 311745"/>
              <a:gd name="connsiteX0" fmla="*/ 161925 w 1289889"/>
              <a:gd name="connsiteY0" fmla="*/ 0 h 311745"/>
              <a:gd name="connsiteX1" fmla="*/ 1289889 w 1289889"/>
              <a:gd name="connsiteY1" fmla="*/ 0 h 311745"/>
              <a:gd name="connsiteX2" fmla="*/ 1289889 w 1289889"/>
              <a:gd name="connsiteY2" fmla="*/ 311745 h 311745"/>
              <a:gd name="connsiteX3" fmla="*/ 0 w 1289889"/>
              <a:gd name="connsiteY3" fmla="*/ 309364 h 311745"/>
              <a:gd name="connsiteX4" fmla="*/ 161925 w 1289889"/>
              <a:gd name="connsiteY4" fmla="*/ 0 h 31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889" h="311745">
                <a:moveTo>
                  <a:pt x="161925" y="0"/>
                </a:moveTo>
                <a:lnTo>
                  <a:pt x="1289889" y="0"/>
                </a:lnTo>
                <a:lnTo>
                  <a:pt x="1289889" y="311745"/>
                </a:lnTo>
                <a:lnTo>
                  <a:pt x="0" y="309364"/>
                </a:lnTo>
                <a:lnTo>
                  <a:pt x="161925" y="0"/>
                </a:lnTo>
                <a:close/>
              </a:path>
            </a:pathLst>
          </a:custGeom>
          <a:solidFill>
            <a:srgbClr val="01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731977" y="202345"/>
            <a:ext cx="33205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Кем работать?</a:t>
            </a:r>
            <a:endParaRPr lang="ru-RU" sz="36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436" y="517202"/>
            <a:ext cx="10515600" cy="76908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Приемная кампания 2025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37745"/>
              </p:ext>
            </p:extLst>
          </p:nvPr>
        </p:nvGraphicFramePr>
        <p:xfrm>
          <a:off x="152400" y="1262429"/>
          <a:ext cx="11887200" cy="5066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546255"/>
            <a:ext cx="12192000" cy="311745"/>
          </a:xfrm>
          <a:prstGeom prst="rect">
            <a:avLst/>
          </a:prstGeom>
          <a:solidFill>
            <a:srgbClr val="081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92638" y="6546255"/>
            <a:ext cx="69405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1"/>
                </a:solidFill>
              </a:rPr>
              <a:t>Институт инженерной и экологической безопасности // Тольятти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8"/>
          <p:cNvSpPr/>
          <p:nvPr/>
        </p:nvSpPr>
        <p:spPr>
          <a:xfrm>
            <a:off x="10902110" y="6546255"/>
            <a:ext cx="1289889" cy="311745"/>
          </a:xfrm>
          <a:custGeom>
            <a:avLst/>
            <a:gdLst>
              <a:gd name="connsiteX0" fmla="*/ 0 w 1127964"/>
              <a:gd name="connsiteY0" fmla="*/ 0 h 311745"/>
              <a:gd name="connsiteX1" fmla="*/ 1127964 w 1127964"/>
              <a:gd name="connsiteY1" fmla="*/ 0 h 311745"/>
              <a:gd name="connsiteX2" fmla="*/ 1127964 w 1127964"/>
              <a:gd name="connsiteY2" fmla="*/ 311745 h 311745"/>
              <a:gd name="connsiteX3" fmla="*/ 0 w 1127964"/>
              <a:gd name="connsiteY3" fmla="*/ 311745 h 311745"/>
              <a:gd name="connsiteX4" fmla="*/ 0 w 1127964"/>
              <a:gd name="connsiteY4" fmla="*/ 0 h 311745"/>
              <a:gd name="connsiteX0" fmla="*/ 161925 w 1289889"/>
              <a:gd name="connsiteY0" fmla="*/ 0 h 311745"/>
              <a:gd name="connsiteX1" fmla="*/ 1289889 w 1289889"/>
              <a:gd name="connsiteY1" fmla="*/ 0 h 311745"/>
              <a:gd name="connsiteX2" fmla="*/ 1289889 w 1289889"/>
              <a:gd name="connsiteY2" fmla="*/ 311745 h 311745"/>
              <a:gd name="connsiteX3" fmla="*/ 0 w 1289889"/>
              <a:gd name="connsiteY3" fmla="*/ 309364 h 311745"/>
              <a:gd name="connsiteX4" fmla="*/ 161925 w 1289889"/>
              <a:gd name="connsiteY4" fmla="*/ 0 h 31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889" h="311745">
                <a:moveTo>
                  <a:pt x="161925" y="0"/>
                </a:moveTo>
                <a:lnTo>
                  <a:pt x="1289889" y="0"/>
                </a:lnTo>
                <a:lnTo>
                  <a:pt x="1289889" y="311745"/>
                </a:lnTo>
                <a:lnTo>
                  <a:pt x="0" y="309364"/>
                </a:lnTo>
                <a:lnTo>
                  <a:pt x="161925" y="0"/>
                </a:lnTo>
                <a:close/>
              </a:path>
            </a:pathLst>
          </a:custGeom>
          <a:solidFill>
            <a:srgbClr val="01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5" b="31867"/>
          <a:stretch/>
        </p:blipFill>
        <p:spPr>
          <a:xfrm>
            <a:off x="407195" y="169068"/>
            <a:ext cx="762182" cy="3214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7715"/>
          <a:stretch/>
        </p:blipFill>
        <p:spPr>
          <a:xfrm>
            <a:off x="10201058" y="250636"/>
            <a:ext cx="1725956" cy="21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436" y="517202"/>
            <a:ext cx="10515600" cy="76908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Почему ТГУ?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546255"/>
            <a:ext cx="12192000" cy="311745"/>
          </a:xfrm>
          <a:prstGeom prst="rect">
            <a:avLst/>
          </a:prstGeom>
          <a:solidFill>
            <a:srgbClr val="081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92638" y="6546255"/>
            <a:ext cx="69405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1"/>
                </a:solidFill>
              </a:rPr>
              <a:t>Институт инженерной и экологической безопасности // Тольятти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8"/>
          <p:cNvSpPr/>
          <p:nvPr/>
        </p:nvSpPr>
        <p:spPr>
          <a:xfrm>
            <a:off x="10902110" y="6546255"/>
            <a:ext cx="1289889" cy="311745"/>
          </a:xfrm>
          <a:custGeom>
            <a:avLst/>
            <a:gdLst>
              <a:gd name="connsiteX0" fmla="*/ 0 w 1127964"/>
              <a:gd name="connsiteY0" fmla="*/ 0 h 311745"/>
              <a:gd name="connsiteX1" fmla="*/ 1127964 w 1127964"/>
              <a:gd name="connsiteY1" fmla="*/ 0 h 311745"/>
              <a:gd name="connsiteX2" fmla="*/ 1127964 w 1127964"/>
              <a:gd name="connsiteY2" fmla="*/ 311745 h 311745"/>
              <a:gd name="connsiteX3" fmla="*/ 0 w 1127964"/>
              <a:gd name="connsiteY3" fmla="*/ 311745 h 311745"/>
              <a:gd name="connsiteX4" fmla="*/ 0 w 1127964"/>
              <a:gd name="connsiteY4" fmla="*/ 0 h 311745"/>
              <a:gd name="connsiteX0" fmla="*/ 161925 w 1289889"/>
              <a:gd name="connsiteY0" fmla="*/ 0 h 311745"/>
              <a:gd name="connsiteX1" fmla="*/ 1289889 w 1289889"/>
              <a:gd name="connsiteY1" fmla="*/ 0 h 311745"/>
              <a:gd name="connsiteX2" fmla="*/ 1289889 w 1289889"/>
              <a:gd name="connsiteY2" fmla="*/ 311745 h 311745"/>
              <a:gd name="connsiteX3" fmla="*/ 0 w 1289889"/>
              <a:gd name="connsiteY3" fmla="*/ 309364 h 311745"/>
              <a:gd name="connsiteX4" fmla="*/ 161925 w 1289889"/>
              <a:gd name="connsiteY4" fmla="*/ 0 h 31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889" h="311745">
                <a:moveTo>
                  <a:pt x="161925" y="0"/>
                </a:moveTo>
                <a:lnTo>
                  <a:pt x="1289889" y="0"/>
                </a:lnTo>
                <a:lnTo>
                  <a:pt x="1289889" y="311745"/>
                </a:lnTo>
                <a:lnTo>
                  <a:pt x="0" y="309364"/>
                </a:lnTo>
                <a:lnTo>
                  <a:pt x="161925" y="0"/>
                </a:lnTo>
                <a:close/>
              </a:path>
            </a:pathLst>
          </a:custGeom>
          <a:solidFill>
            <a:srgbClr val="01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5" b="31867"/>
          <a:stretch/>
        </p:blipFill>
        <p:spPr>
          <a:xfrm>
            <a:off x="407195" y="169068"/>
            <a:ext cx="762182" cy="3214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7715"/>
          <a:stretch/>
        </p:blipFill>
        <p:spPr>
          <a:xfrm>
            <a:off x="10201058" y="250636"/>
            <a:ext cx="1725956" cy="21179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45314" y="1286284"/>
            <a:ext cx="11101372" cy="2917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Tx/>
              <a:buChar char="-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амое востребованное и высокооплачиваемое направление подготовки</a:t>
            </a:r>
          </a:p>
          <a:p>
            <a:pPr marL="571500" indent="-571500">
              <a:buFontTx/>
              <a:buChar char="-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очная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 с применением дистанционных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технологий</a:t>
            </a:r>
          </a:p>
          <a:p>
            <a:pPr marL="571500" indent="-571500">
              <a:buFontTx/>
              <a:buChar char="-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озможность совмещать учебу и работу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сопровождение 24/7 в любом уголке мира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Administrator\Desktop\4XffmI2R5X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38" y="4387940"/>
            <a:ext cx="6547223" cy="164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5" descr="C:\Users\Administrator\Desktop\mirapolis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5363" y="4223030"/>
            <a:ext cx="2066747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3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19668" y="476250"/>
            <a:ext cx="11040533" cy="57610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Контактная информация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Институт инженерной и экологической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безопасности     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ул. Белорусская ,14г, корпус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«Д», 4-й этаж, ауд. Д-404, 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Телефон 8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(8482)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44-92-36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, 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              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           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  <a:hlinkClick r:id="rId2"/>
              </a:rPr>
              <a:t>safety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  <a:hlinkClick r:id="rId2"/>
              </a:rPr>
              <a:t>@</a:t>
            </a:r>
            <a:r>
              <a:rPr lang="en-US" b="1" u="sng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  <a:hlinkClick r:id="rId2"/>
              </a:rPr>
              <a:t>tltsu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  <a:hlinkClick r:id="rId2"/>
              </a:rPr>
              <a:t>.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  <a:hlinkClick r:id="rId2"/>
              </a:rPr>
              <a:t>ru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              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 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Директор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института – 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доктор педагогических наук, профессор 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Горина Лариса Николаевна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675" name="Picture 2" descr="https://img2.freepng.ru/20180803/pci/kisspng-email-portable-network-graphics-computer-icons-app-contact-undisposed-5b64686655bce7.7830348315333069823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653" y="2983368"/>
            <a:ext cx="103293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253" y="2708020"/>
            <a:ext cx="4595593" cy="1067510"/>
          </a:xfrm>
          <a:prstGeom prst="rect">
            <a:avLst/>
          </a:prstGeom>
        </p:spPr>
      </p:pic>
      <p:pic>
        <p:nvPicPr>
          <p:cNvPr id="8" name="Объект 3" descr="C:\Users\user\Downloads\IMG_5607.jpg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786" y="4765431"/>
            <a:ext cx="2054088" cy="15305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6546255"/>
            <a:ext cx="12192000" cy="311745"/>
          </a:xfrm>
          <a:prstGeom prst="rect">
            <a:avLst/>
          </a:prstGeom>
          <a:solidFill>
            <a:srgbClr val="081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5" b="31867"/>
          <a:stretch/>
        </p:blipFill>
        <p:spPr>
          <a:xfrm>
            <a:off x="407195" y="169068"/>
            <a:ext cx="762182" cy="321469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73984" y="417598"/>
            <a:ext cx="2101658" cy="4140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000" y="6542399"/>
            <a:ext cx="69405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1"/>
                </a:solidFill>
              </a:rPr>
              <a:t>Институт инженерной и экологической безопасности // Тольятти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8"/>
          <p:cNvSpPr/>
          <p:nvPr/>
        </p:nvSpPr>
        <p:spPr>
          <a:xfrm>
            <a:off x="10902110" y="6546255"/>
            <a:ext cx="1289889" cy="311745"/>
          </a:xfrm>
          <a:custGeom>
            <a:avLst/>
            <a:gdLst>
              <a:gd name="connsiteX0" fmla="*/ 0 w 1127964"/>
              <a:gd name="connsiteY0" fmla="*/ 0 h 311745"/>
              <a:gd name="connsiteX1" fmla="*/ 1127964 w 1127964"/>
              <a:gd name="connsiteY1" fmla="*/ 0 h 311745"/>
              <a:gd name="connsiteX2" fmla="*/ 1127964 w 1127964"/>
              <a:gd name="connsiteY2" fmla="*/ 311745 h 311745"/>
              <a:gd name="connsiteX3" fmla="*/ 0 w 1127964"/>
              <a:gd name="connsiteY3" fmla="*/ 311745 h 311745"/>
              <a:gd name="connsiteX4" fmla="*/ 0 w 1127964"/>
              <a:gd name="connsiteY4" fmla="*/ 0 h 311745"/>
              <a:gd name="connsiteX0" fmla="*/ 161925 w 1289889"/>
              <a:gd name="connsiteY0" fmla="*/ 0 h 311745"/>
              <a:gd name="connsiteX1" fmla="*/ 1289889 w 1289889"/>
              <a:gd name="connsiteY1" fmla="*/ 0 h 311745"/>
              <a:gd name="connsiteX2" fmla="*/ 1289889 w 1289889"/>
              <a:gd name="connsiteY2" fmla="*/ 311745 h 311745"/>
              <a:gd name="connsiteX3" fmla="*/ 0 w 1289889"/>
              <a:gd name="connsiteY3" fmla="*/ 309364 h 311745"/>
              <a:gd name="connsiteX4" fmla="*/ 161925 w 1289889"/>
              <a:gd name="connsiteY4" fmla="*/ 0 h 31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889" h="311745">
                <a:moveTo>
                  <a:pt x="161925" y="0"/>
                </a:moveTo>
                <a:lnTo>
                  <a:pt x="1289889" y="0"/>
                </a:lnTo>
                <a:lnTo>
                  <a:pt x="1289889" y="311745"/>
                </a:lnTo>
                <a:lnTo>
                  <a:pt x="0" y="309364"/>
                </a:lnTo>
                <a:lnTo>
                  <a:pt x="161925" y="0"/>
                </a:lnTo>
                <a:close/>
              </a:path>
            </a:pathLst>
          </a:custGeom>
          <a:solidFill>
            <a:srgbClr val="016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75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418</Words>
  <Application>Microsoft Office PowerPoint</Application>
  <PresentationFormat>Широкоэкранный</PresentationFormat>
  <Paragraphs>67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Normalidad Text Medium</vt:lpstr>
      <vt:lpstr>Times New Roman</vt:lpstr>
      <vt:lpstr>Тема Office</vt:lpstr>
      <vt:lpstr> Институт инженерной и экологической безопасности</vt:lpstr>
      <vt:lpstr>Направление подготовки  20.03.01 «Техносферная безопасность» Квалификация-бакалавр</vt:lpstr>
      <vt:lpstr>Где работать?</vt:lpstr>
      <vt:lpstr>Направление подготовки  09.03.03 «Прикладная информатика» Квалификация-бакалавр</vt:lpstr>
      <vt:lpstr>Где работать?</vt:lpstr>
      <vt:lpstr>Приемная кампания 2025 </vt:lpstr>
      <vt:lpstr>Почему ТГУ? </vt:lpstr>
      <vt:lpstr>Презентация PowerPoint</vt:lpstr>
    </vt:vector>
  </TitlesOfParts>
  <Company>Тольяттинский государственный университет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80</cp:revision>
  <dcterms:created xsi:type="dcterms:W3CDTF">2022-04-07T07:52:43Z</dcterms:created>
  <dcterms:modified xsi:type="dcterms:W3CDTF">2025-02-06T05:26:06Z</dcterms:modified>
</cp:coreProperties>
</file>